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0"/>
  </p:notesMasterIdLst>
  <p:sldIdLst>
    <p:sldId id="258" r:id="rId2"/>
    <p:sldId id="270" r:id="rId3"/>
    <p:sldId id="257" r:id="rId4"/>
    <p:sldId id="283" r:id="rId5"/>
    <p:sldId id="284" r:id="rId6"/>
    <p:sldId id="287" r:id="rId7"/>
    <p:sldId id="301" r:id="rId8"/>
    <p:sldId id="288" r:id="rId9"/>
  </p:sldIdLst>
  <p:sldSz cx="9144000" cy="6858000" type="screen4x3"/>
  <p:notesSz cx="7010400" cy="92964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2" autoAdjust="0"/>
    <p:restoredTop sz="94532" autoAdjust="0"/>
  </p:normalViewPr>
  <p:slideViewPr>
    <p:cSldViewPr>
      <p:cViewPr varScale="1">
        <p:scale>
          <a:sx n="63" d="100"/>
          <a:sy n="63" d="100"/>
        </p:scale>
        <p:origin x="1388"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970938" y="0"/>
            <a:ext cx="3037840" cy="464820"/>
          </a:xfrm>
          <a:prstGeom prst="rect">
            <a:avLst/>
          </a:prstGeom>
        </p:spPr>
        <p:txBody>
          <a:bodyPr vert="horz" lIns="91440" tIns="45720" rIns="91440" bIns="45720" rtlCol="0"/>
          <a:lstStyle>
            <a:lvl1pPr algn="r">
              <a:defRPr sz="1200"/>
            </a:lvl1pPr>
          </a:lstStyle>
          <a:p>
            <a:fld id="{5F5B8B80-FA2B-4736-B256-C1593B062F8C}" type="datetimeFigureOut">
              <a:rPr lang="es-ES" smtClean="0"/>
              <a:pPr/>
              <a:t>18/03/2024</a:t>
            </a:fld>
            <a:endParaRPr lang="es-ES"/>
          </a:p>
        </p:txBody>
      </p:sp>
      <p:sp>
        <p:nvSpPr>
          <p:cNvPr id="4" name="3 Marcador de imagen de diapositiva"/>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701041" y="4415790"/>
            <a:ext cx="5608320" cy="418338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829966"/>
            <a:ext cx="3037840" cy="46482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970938" y="8829966"/>
            <a:ext cx="3037840" cy="464820"/>
          </a:xfrm>
          <a:prstGeom prst="rect">
            <a:avLst/>
          </a:prstGeom>
        </p:spPr>
        <p:txBody>
          <a:bodyPr vert="horz" lIns="91440" tIns="45720" rIns="91440" bIns="45720" rtlCol="0" anchor="b"/>
          <a:lstStyle>
            <a:lvl1pPr algn="r">
              <a:defRPr sz="1200"/>
            </a:lvl1pPr>
          </a:lstStyle>
          <a:p>
            <a:fld id="{B600813F-FC3A-463B-81D2-A009F03136D8}" type="slidenum">
              <a:rPr lang="es-ES" smtClean="0"/>
              <a:pPr/>
              <a:t>‹Nº›</a:t>
            </a:fld>
            <a:endParaRPr lang="es-ES"/>
          </a:p>
        </p:txBody>
      </p:sp>
    </p:spTree>
    <p:extLst>
      <p:ext uri="{BB962C8B-B14F-4D97-AF65-F5344CB8AC3E}">
        <p14:creationId xmlns:p14="http://schemas.microsoft.com/office/powerpoint/2010/main" val="18109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995EB976-2596-4321-9E88-F833CEEEC2BB}" type="datetimeFigureOut">
              <a:rPr lang="es-ES" smtClean="0"/>
              <a:pPr/>
              <a:t>18/03/2024</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C6AF5977-D3A2-4D31-9CC5-16FB281A8A0D}" type="slidenum">
              <a:rPr lang="es-ES" smtClean="0"/>
              <a:pPr/>
              <a:t>‹Nº›</a:t>
            </a:fld>
            <a:endParaRPr lang="es-ES" dirty="0"/>
          </a:p>
        </p:txBody>
      </p:sp>
    </p:spTree>
    <p:extLst>
      <p:ext uri="{BB962C8B-B14F-4D97-AF65-F5344CB8AC3E}">
        <p14:creationId xmlns:p14="http://schemas.microsoft.com/office/powerpoint/2010/main" val="2501766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95EB976-2596-4321-9E88-F833CEEEC2BB}" type="datetimeFigureOut">
              <a:rPr lang="es-ES" smtClean="0"/>
              <a:pPr/>
              <a:t>18/03/2024</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C6AF5977-D3A2-4D31-9CC5-16FB281A8A0D}" type="slidenum">
              <a:rPr lang="es-ES" smtClean="0"/>
              <a:pPr/>
              <a:t>‹Nº›</a:t>
            </a:fld>
            <a:endParaRPr lang="es-ES" dirty="0"/>
          </a:p>
        </p:txBody>
      </p:sp>
    </p:spTree>
    <p:extLst>
      <p:ext uri="{BB962C8B-B14F-4D97-AF65-F5344CB8AC3E}">
        <p14:creationId xmlns:p14="http://schemas.microsoft.com/office/powerpoint/2010/main" val="2381553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95EB976-2596-4321-9E88-F833CEEEC2BB}" type="datetimeFigureOut">
              <a:rPr lang="es-ES" smtClean="0"/>
              <a:pPr/>
              <a:t>18/03/2024</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C6AF5977-D3A2-4D31-9CC5-16FB281A8A0D}" type="slidenum">
              <a:rPr lang="es-ES" smtClean="0"/>
              <a:pPr/>
              <a:t>‹Nº›</a:t>
            </a:fld>
            <a:endParaRPr lang="es-ES" dirty="0"/>
          </a:p>
        </p:txBody>
      </p:sp>
    </p:spTree>
    <p:extLst>
      <p:ext uri="{BB962C8B-B14F-4D97-AF65-F5344CB8AC3E}">
        <p14:creationId xmlns:p14="http://schemas.microsoft.com/office/powerpoint/2010/main" val="2974313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95EB976-2596-4321-9E88-F833CEEEC2BB}" type="datetimeFigureOut">
              <a:rPr lang="es-ES" smtClean="0"/>
              <a:pPr/>
              <a:t>18/03/2024</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C6AF5977-D3A2-4D31-9CC5-16FB281A8A0D}" type="slidenum">
              <a:rPr lang="es-ES" smtClean="0"/>
              <a:pPr/>
              <a:t>‹Nº›</a:t>
            </a:fld>
            <a:endParaRPr lang="es-ES" dirty="0"/>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50509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95EB976-2596-4321-9E88-F833CEEEC2BB}" type="datetimeFigureOut">
              <a:rPr lang="es-ES" smtClean="0"/>
              <a:pPr/>
              <a:t>18/03/2024</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C6AF5977-D3A2-4D31-9CC5-16FB281A8A0D}" type="slidenum">
              <a:rPr lang="es-ES" smtClean="0"/>
              <a:pPr/>
              <a:t>‹Nº›</a:t>
            </a:fld>
            <a:endParaRPr lang="es-ES" dirty="0"/>
          </a:p>
        </p:txBody>
      </p:sp>
    </p:spTree>
    <p:extLst>
      <p:ext uri="{BB962C8B-B14F-4D97-AF65-F5344CB8AC3E}">
        <p14:creationId xmlns:p14="http://schemas.microsoft.com/office/powerpoint/2010/main" val="2509343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995EB976-2596-4321-9E88-F833CEEEC2BB}" type="datetimeFigureOut">
              <a:rPr lang="es-ES" smtClean="0"/>
              <a:pPr/>
              <a:t>18/03/2024</a:t>
            </a:fld>
            <a:endParaRPr lang="es-ES" dirty="0"/>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C6AF5977-D3A2-4D31-9CC5-16FB281A8A0D}" type="slidenum">
              <a:rPr lang="es-ES" smtClean="0"/>
              <a:pPr/>
              <a:t>‹Nº›</a:t>
            </a:fld>
            <a:endParaRPr lang="es-ES" dirty="0"/>
          </a:p>
        </p:txBody>
      </p:sp>
    </p:spTree>
    <p:extLst>
      <p:ext uri="{BB962C8B-B14F-4D97-AF65-F5344CB8AC3E}">
        <p14:creationId xmlns:p14="http://schemas.microsoft.com/office/powerpoint/2010/main" val="4184921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995EB976-2596-4321-9E88-F833CEEEC2BB}" type="datetimeFigureOut">
              <a:rPr lang="es-ES" smtClean="0"/>
              <a:pPr/>
              <a:t>18/03/2024</a:t>
            </a:fld>
            <a:endParaRPr lang="es-ES" dirty="0"/>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C6AF5977-D3A2-4D31-9CC5-16FB281A8A0D}" type="slidenum">
              <a:rPr lang="es-ES" smtClean="0"/>
              <a:pPr/>
              <a:t>‹Nº›</a:t>
            </a:fld>
            <a:endParaRPr lang="es-ES" dirty="0"/>
          </a:p>
        </p:txBody>
      </p:sp>
    </p:spTree>
    <p:extLst>
      <p:ext uri="{BB962C8B-B14F-4D97-AF65-F5344CB8AC3E}">
        <p14:creationId xmlns:p14="http://schemas.microsoft.com/office/powerpoint/2010/main" val="718785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95EB976-2596-4321-9E88-F833CEEEC2BB}" type="datetimeFigureOut">
              <a:rPr lang="es-ES" smtClean="0"/>
              <a:pPr/>
              <a:t>18/03/2024</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C6AF5977-D3A2-4D31-9CC5-16FB281A8A0D}" type="slidenum">
              <a:rPr lang="es-ES" smtClean="0"/>
              <a:pPr/>
              <a:t>‹Nº›</a:t>
            </a:fld>
            <a:endParaRPr lang="es-ES" dirty="0"/>
          </a:p>
        </p:txBody>
      </p:sp>
    </p:spTree>
    <p:extLst>
      <p:ext uri="{BB962C8B-B14F-4D97-AF65-F5344CB8AC3E}">
        <p14:creationId xmlns:p14="http://schemas.microsoft.com/office/powerpoint/2010/main" val="2901405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s-ES" smtClean="0"/>
              <a:t>Haga clic para modificar el estilo de título del patrón</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95EB976-2596-4321-9E88-F833CEEEC2BB}" type="datetimeFigureOut">
              <a:rPr lang="es-ES" smtClean="0"/>
              <a:pPr/>
              <a:t>18/03/2024</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C6AF5977-D3A2-4D31-9CC5-16FB281A8A0D}" type="slidenum">
              <a:rPr lang="es-ES" smtClean="0"/>
              <a:pPr/>
              <a:t>‹Nº›</a:t>
            </a:fld>
            <a:endParaRPr lang="es-ES" dirty="0"/>
          </a:p>
        </p:txBody>
      </p:sp>
    </p:spTree>
    <p:extLst>
      <p:ext uri="{BB962C8B-B14F-4D97-AF65-F5344CB8AC3E}">
        <p14:creationId xmlns:p14="http://schemas.microsoft.com/office/powerpoint/2010/main" val="2861798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95EB976-2596-4321-9E88-F833CEEEC2BB}" type="datetimeFigureOut">
              <a:rPr lang="es-ES" smtClean="0"/>
              <a:pPr/>
              <a:t>18/03/2024</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C6AF5977-D3A2-4D31-9CC5-16FB281A8A0D}" type="slidenum">
              <a:rPr lang="es-ES" smtClean="0"/>
              <a:pPr/>
              <a:t>‹Nº›</a:t>
            </a:fld>
            <a:endParaRPr lang="es-ES" dirty="0"/>
          </a:p>
        </p:txBody>
      </p:sp>
    </p:spTree>
    <p:extLst>
      <p:ext uri="{BB962C8B-B14F-4D97-AF65-F5344CB8AC3E}">
        <p14:creationId xmlns:p14="http://schemas.microsoft.com/office/powerpoint/2010/main" val="2355897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95EB976-2596-4321-9E88-F833CEEEC2BB}" type="datetimeFigureOut">
              <a:rPr lang="es-ES" smtClean="0"/>
              <a:pPr/>
              <a:t>18/03/2024</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C6AF5977-D3A2-4D31-9CC5-16FB281A8A0D}" type="slidenum">
              <a:rPr lang="es-ES" smtClean="0"/>
              <a:pPr/>
              <a:t>‹Nº›</a:t>
            </a:fld>
            <a:endParaRPr lang="es-ES" dirty="0"/>
          </a:p>
        </p:txBody>
      </p:sp>
    </p:spTree>
    <p:extLst>
      <p:ext uri="{BB962C8B-B14F-4D97-AF65-F5344CB8AC3E}">
        <p14:creationId xmlns:p14="http://schemas.microsoft.com/office/powerpoint/2010/main" val="3371738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s-ES" smtClean="0"/>
              <a:t>Haga clic para modificar el estilo de título del patrón</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95EB976-2596-4321-9E88-F833CEEEC2BB}" type="datetimeFigureOut">
              <a:rPr lang="es-ES" smtClean="0"/>
              <a:pPr/>
              <a:t>18/03/2024</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C6AF5977-D3A2-4D31-9CC5-16FB281A8A0D}" type="slidenum">
              <a:rPr lang="es-ES" smtClean="0"/>
              <a:pPr/>
              <a:t>‹Nº›</a:t>
            </a:fld>
            <a:endParaRPr lang="es-ES" dirty="0"/>
          </a:p>
        </p:txBody>
      </p:sp>
    </p:spTree>
    <p:extLst>
      <p:ext uri="{BB962C8B-B14F-4D97-AF65-F5344CB8AC3E}">
        <p14:creationId xmlns:p14="http://schemas.microsoft.com/office/powerpoint/2010/main" val="3072502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2" name="Content Placeholder 3"/>
          <p:cNvSpPr>
            <a:spLocks noGrp="1"/>
          </p:cNvSpPr>
          <p:nvPr>
            <p:ph sz="quarter" idx="13"/>
          </p:nvPr>
        </p:nvSpPr>
        <p:spPr>
          <a:xfrm>
            <a:off x="685331" y="3051013"/>
            <a:ext cx="3829520" cy="2740187"/>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3" name="Content Placeholder 5"/>
          <p:cNvSpPr>
            <a:spLocks noGrp="1"/>
          </p:cNvSpPr>
          <p:nvPr>
            <p:ph sz="quarter" idx="14"/>
          </p:nvPr>
        </p:nvSpPr>
        <p:spPr>
          <a:xfrm>
            <a:off x="4629150" y="3051013"/>
            <a:ext cx="3829051" cy="2740187"/>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95EB976-2596-4321-9E88-F833CEEEC2BB}" type="datetimeFigureOut">
              <a:rPr lang="es-ES" smtClean="0"/>
              <a:pPr/>
              <a:t>18/03/2024</a:t>
            </a:fld>
            <a:endParaRPr lang="es-ES" dirty="0"/>
          </a:p>
        </p:txBody>
      </p:sp>
      <p:sp>
        <p:nvSpPr>
          <p:cNvPr id="8" name="Footer Placeholder 7"/>
          <p:cNvSpPr>
            <a:spLocks noGrp="1"/>
          </p:cNvSpPr>
          <p:nvPr>
            <p:ph type="ftr" sz="quarter" idx="11"/>
          </p:nvPr>
        </p:nvSpPr>
        <p:spPr/>
        <p:txBody>
          <a:bodyPr/>
          <a:lstStyle/>
          <a:p>
            <a:endParaRPr lang="es-ES" dirty="0"/>
          </a:p>
        </p:txBody>
      </p:sp>
      <p:sp>
        <p:nvSpPr>
          <p:cNvPr id="9" name="Slide Number Placeholder 8"/>
          <p:cNvSpPr>
            <a:spLocks noGrp="1"/>
          </p:cNvSpPr>
          <p:nvPr>
            <p:ph type="sldNum" sz="quarter" idx="12"/>
          </p:nvPr>
        </p:nvSpPr>
        <p:spPr/>
        <p:txBody>
          <a:bodyPr/>
          <a:lstStyle/>
          <a:p>
            <a:fld id="{C6AF5977-D3A2-4D31-9CC5-16FB281A8A0D}" type="slidenum">
              <a:rPr lang="es-ES" smtClean="0"/>
              <a:pPr/>
              <a:t>‹Nº›</a:t>
            </a:fld>
            <a:endParaRPr lang="es-ES" dirty="0"/>
          </a:p>
        </p:txBody>
      </p:sp>
    </p:spTree>
    <p:extLst>
      <p:ext uri="{BB962C8B-B14F-4D97-AF65-F5344CB8AC3E}">
        <p14:creationId xmlns:p14="http://schemas.microsoft.com/office/powerpoint/2010/main" val="807538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95EB976-2596-4321-9E88-F833CEEEC2BB}" type="datetimeFigureOut">
              <a:rPr lang="es-ES" smtClean="0"/>
              <a:pPr/>
              <a:t>18/03/2024</a:t>
            </a:fld>
            <a:endParaRPr lang="es-ES" dirty="0"/>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C6AF5977-D3A2-4D31-9CC5-16FB281A8A0D}" type="slidenum">
              <a:rPr lang="es-ES" smtClean="0"/>
              <a:pPr/>
              <a:t>‹Nº›</a:t>
            </a:fld>
            <a:endParaRPr lang="es-ES" dirty="0"/>
          </a:p>
        </p:txBody>
      </p:sp>
    </p:spTree>
    <p:extLst>
      <p:ext uri="{BB962C8B-B14F-4D97-AF65-F5344CB8AC3E}">
        <p14:creationId xmlns:p14="http://schemas.microsoft.com/office/powerpoint/2010/main" val="2380378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995EB976-2596-4321-9E88-F833CEEEC2BB}" type="datetimeFigureOut">
              <a:rPr lang="es-ES" smtClean="0"/>
              <a:pPr/>
              <a:t>18/03/2024</a:t>
            </a:fld>
            <a:endParaRPr lang="es-ES" dirty="0"/>
          </a:p>
        </p:txBody>
      </p:sp>
      <p:sp>
        <p:nvSpPr>
          <p:cNvPr id="3" name="Footer Placeholder 2"/>
          <p:cNvSpPr>
            <a:spLocks noGrp="1"/>
          </p:cNvSpPr>
          <p:nvPr>
            <p:ph type="ftr" sz="quarter" idx="11"/>
          </p:nvPr>
        </p:nvSpPr>
        <p:spPr/>
        <p:txBody>
          <a:bodyPr/>
          <a:lstStyle/>
          <a:p>
            <a:endParaRPr lang="es-ES" dirty="0"/>
          </a:p>
        </p:txBody>
      </p:sp>
      <p:sp>
        <p:nvSpPr>
          <p:cNvPr id="4" name="Slide Number Placeholder 3"/>
          <p:cNvSpPr>
            <a:spLocks noGrp="1"/>
          </p:cNvSpPr>
          <p:nvPr>
            <p:ph type="sldNum" sz="quarter" idx="12"/>
          </p:nvPr>
        </p:nvSpPr>
        <p:spPr/>
        <p:txBody>
          <a:bodyPr/>
          <a:lstStyle/>
          <a:p>
            <a:fld id="{C6AF5977-D3A2-4D31-9CC5-16FB281A8A0D}" type="slidenum">
              <a:rPr lang="es-ES" smtClean="0"/>
              <a:pPr/>
              <a:t>‹Nº›</a:t>
            </a:fld>
            <a:endParaRPr lang="es-ES" dirty="0"/>
          </a:p>
        </p:txBody>
      </p:sp>
    </p:spTree>
    <p:extLst>
      <p:ext uri="{BB962C8B-B14F-4D97-AF65-F5344CB8AC3E}">
        <p14:creationId xmlns:p14="http://schemas.microsoft.com/office/powerpoint/2010/main" val="680396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s-ES" smtClean="0"/>
              <a:t>Haga clic para modificar el estilo de título del patrón</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95EB976-2596-4321-9E88-F833CEEEC2BB}" type="datetimeFigureOut">
              <a:rPr lang="es-ES" smtClean="0"/>
              <a:pPr/>
              <a:t>18/03/2024</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C6AF5977-D3A2-4D31-9CC5-16FB281A8A0D}" type="slidenum">
              <a:rPr lang="es-ES" smtClean="0"/>
              <a:pPr/>
              <a:t>‹Nº›</a:t>
            </a:fld>
            <a:endParaRPr lang="es-ES" dirty="0"/>
          </a:p>
        </p:txBody>
      </p:sp>
    </p:spTree>
    <p:extLst>
      <p:ext uri="{BB962C8B-B14F-4D97-AF65-F5344CB8AC3E}">
        <p14:creationId xmlns:p14="http://schemas.microsoft.com/office/powerpoint/2010/main" val="1023761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95EB976-2596-4321-9E88-F833CEEEC2BB}" type="datetimeFigureOut">
              <a:rPr lang="es-ES" smtClean="0"/>
              <a:pPr/>
              <a:t>18/03/2024</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C6AF5977-D3A2-4D31-9CC5-16FB281A8A0D}" type="slidenum">
              <a:rPr lang="es-ES" smtClean="0"/>
              <a:pPr/>
              <a:t>‹Nº›</a:t>
            </a:fld>
            <a:endParaRPr lang="es-ES" dirty="0"/>
          </a:p>
        </p:txBody>
      </p:sp>
    </p:spTree>
    <p:extLst>
      <p:ext uri="{BB962C8B-B14F-4D97-AF65-F5344CB8AC3E}">
        <p14:creationId xmlns:p14="http://schemas.microsoft.com/office/powerpoint/2010/main" val="257411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995EB976-2596-4321-9E88-F833CEEEC2BB}" type="datetimeFigureOut">
              <a:rPr lang="es-ES" smtClean="0"/>
              <a:pPr/>
              <a:t>18/03/2024</a:t>
            </a:fld>
            <a:endParaRPr lang="es-ES" dirty="0"/>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s-ES" dirty="0"/>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C6AF5977-D3A2-4D31-9CC5-16FB281A8A0D}" type="slidenum">
              <a:rPr lang="es-ES" smtClean="0"/>
              <a:pPr/>
              <a:t>‹Nº›</a:t>
            </a:fld>
            <a:endParaRPr lang="es-ES" dirty="0"/>
          </a:p>
        </p:txBody>
      </p:sp>
    </p:spTree>
    <p:extLst>
      <p:ext uri="{BB962C8B-B14F-4D97-AF65-F5344CB8AC3E}">
        <p14:creationId xmlns:p14="http://schemas.microsoft.com/office/powerpoint/2010/main" val="199496388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jp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FC73583-1792-70CD-AEC2-230D88472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915815" y="1484784"/>
            <a:ext cx="3347864" cy="2387295"/>
          </a:xfrm>
          <a:prstGeom prst="rect">
            <a:avLst/>
          </a:prstGeom>
          <a:ln>
            <a:noFill/>
          </a:ln>
          <a:effectLst>
            <a:softEdge rad="112500"/>
          </a:effectLst>
        </p:spPr>
      </p:pic>
      <p:sp>
        <p:nvSpPr>
          <p:cNvPr id="10" name="9 CuadroTexto"/>
          <p:cNvSpPr txBox="1"/>
          <p:nvPr/>
        </p:nvSpPr>
        <p:spPr>
          <a:xfrm>
            <a:off x="2525067" y="3284984"/>
            <a:ext cx="4129361" cy="169040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900" kern="1200" dirty="0" err="1">
                <a:solidFill>
                  <a:schemeClr val="tx1"/>
                </a:solidFill>
                <a:latin typeface="+mj-lt"/>
                <a:ea typeface="+mj-ea"/>
                <a:cs typeface="+mj-cs"/>
              </a:rPr>
              <a:t>Instructivo</a:t>
            </a:r>
            <a:r>
              <a:rPr lang="en-US" sz="2900" kern="1200" dirty="0">
                <a:solidFill>
                  <a:schemeClr val="tx1"/>
                </a:solidFill>
                <a:latin typeface="+mj-lt"/>
                <a:ea typeface="+mj-ea"/>
                <a:cs typeface="+mj-cs"/>
              </a:rPr>
              <a:t> </a:t>
            </a:r>
            <a:r>
              <a:rPr lang="en-US" sz="2900" kern="1200" dirty="0" smtClean="0">
                <a:solidFill>
                  <a:schemeClr val="tx1"/>
                </a:solidFill>
                <a:latin typeface="+mj-lt"/>
                <a:ea typeface="+mj-ea"/>
                <a:cs typeface="+mj-cs"/>
              </a:rPr>
              <a:t>de </a:t>
            </a:r>
            <a:r>
              <a:rPr lang="en-US" sz="2900" kern="1200" dirty="0" err="1" smtClean="0">
                <a:solidFill>
                  <a:schemeClr val="tx1"/>
                </a:solidFill>
                <a:latin typeface="+mj-lt"/>
                <a:ea typeface="+mj-ea"/>
                <a:cs typeface="+mj-cs"/>
              </a:rPr>
              <a:t>Uso</a:t>
            </a:r>
            <a:r>
              <a:rPr lang="en-US" sz="2900" kern="1200" dirty="0" smtClean="0">
                <a:solidFill>
                  <a:schemeClr val="tx1"/>
                </a:solidFill>
                <a:latin typeface="+mj-lt"/>
                <a:ea typeface="+mj-ea"/>
                <a:cs typeface="+mj-cs"/>
              </a:rPr>
              <a:t> </a:t>
            </a:r>
            <a:r>
              <a:rPr lang="en-US" sz="2900" kern="1200" dirty="0">
                <a:solidFill>
                  <a:schemeClr val="tx1"/>
                </a:solidFill>
                <a:latin typeface="+mj-lt"/>
                <a:ea typeface="+mj-ea"/>
                <a:cs typeface="+mj-cs"/>
              </a:rPr>
              <a:t>de </a:t>
            </a:r>
            <a:r>
              <a:rPr lang="en-US" sz="2900" kern="1200" dirty="0" err="1">
                <a:solidFill>
                  <a:schemeClr val="tx1"/>
                </a:solidFill>
                <a:latin typeface="+mj-lt"/>
                <a:ea typeface="+mj-ea"/>
                <a:cs typeface="+mj-cs"/>
              </a:rPr>
              <a:t>Magnesol</a:t>
            </a:r>
            <a:r>
              <a:rPr lang="en-US" sz="2900" kern="1200" dirty="0">
                <a:solidFill>
                  <a:schemeClr val="tx1"/>
                </a:solidFill>
                <a:latin typeface="+mj-lt"/>
                <a:ea typeface="+mj-ea"/>
                <a:cs typeface="+mj-cs"/>
              </a:rPr>
              <a:t>® XL y </a:t>
            </a:r>
            <a:r>
              <a:rPr lang="en-US" sz="2900" kern="1200" dirty="0" err="1">
                <a:solidFill>
                  <a:schemeClr val="tx1"/>
                </a:solidFill>
                <a:latin typeface="+mj-lt"/>
                <a:ea typeface="+mj-ea"/>
                <a:cs typeface="+mj-cs"/>
              </a:rPr>
              <a:t>Limpieza</a:t>
            </a:r>
            <a:r>
              <a:rPr lang="en-US" sz="2900" kern="1200" dirty="0">
                <a:solidFill>
                  <a:schemeClr val="tx1"/>
                </a:solidFill>
                <a:latin typeface="+mj-lt"/>
                <a:ea typeface="+mj-ea"/>
                <a:cs typeface="+mj-cs"/>
              </a:rPr>
              <a:t> de </a:t>
            </a:r>
            <a:r>
              <a:rPr lang="en-US" sz="2900" kern="1200" dirty="0" err="1">
                <a:solidFill>
                  <a:schemeClr val="tx1"/>
                </a:solidFill>
                <a:latin typeface="+mj-lt"/>
                <a:ea typeface="+mj-ea"/>
                <a:cs typeface="+mj-cs"/>
              </a:rPr>
              <a:t>freidora</a:t>
            </a:r>
            <a:r>
              <a:rPr lang="en-US" sz="2900" kern="1200" dirty="0">
                <a:solidFill>
                  <a:schemeClr val="tx1"/>
                </a:solidFill>
                <a:latin typeface="+mj-lt"/>
                <a:ea typeface="+mj-ea"/>
                <a:cs typeface="+mj-cs"/>
              </a:rPr>
              <a:t> </a:t>
            </a:r>
            <a:r>
              <a:rPr lang="en-US" sz="2900" kern="1200" dirty="0" err="1">
                <a:solidFill>
                  <a:schemeClr val="tx1"/>
                </a:solidFill>
                <a:latin typeface="+mj-lt"/>
                <a:ea typeface="+mj-ea"/>
                <a:cs typeface="+mj-cs"/>
              </a:rPr>
              <a:t>abierta</a:t>
            </a:r>
            <a:endParaRPr lang="en-US" sz="2900" kern="1200" dirty="0">
              <a:solidFill>
                <a:schemeClr val="tx1"/>
              </a:solidFill>
              <a:latin typeface="+mj-lt"/>
              <a:ea typeface="+mj-ea"/>
              <a:cs typeface="+mj-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424279" y="667517"/>
            <a:ext cx="8352928" cy="1200329"/>
          </a:xfrm>
          <a:prstGeom prst="rect">
            <a:avLst/>
          </a:prstGeom>
          <a:noFill/>
        </p:spPr>
        <p:txBody>
          <a:bodyPr wrap="square" rtlCol="0">
            <a:spAutoFit/>
          </a:bodyPr>
          <a:lstStyle/>
          <a:p>
            <a:pPr algn="ctr"/>
            <a:r>
              <a:rPr lang="es-CO" b="1" dirty="0">
                <a:solidFill>
                  <a:schemeClr val="tx2">
                    <a:lumMod val="50000"/>
                  </a:schemeClr>
                </a:solidFill>
              </a:rPr>
              <a:t>OBJETIVO GENERAL </a:t>
            </a:r>
          </a:p>
          <a:p>
            <a:pPr algn="ctr"/>
            <a:endParaRPr lang="es-CO" b="1" dirty="0">
              <a:solidFill>
                <a:schemeClr val="tx2">
                  <a:lumMod val="50000"/>
                </a:schemeClr>
              </a:solidFill>
            </a:endParaRPr>
          </a:p>
          <a:p>
            <a:pPr algn="just"/>
            <a:r>
              <a:rPr lang="es-CO" b="1" dirty="0">
                <a:solidFill>
                  <a:schemeClr val="tx2">
                    <a:lumMod val="50000"/>
                  </a:schemeClr>
                </a:solidFill>
              </a:rPr>
              <a:t>Potenciar el ciclo de vida útil de los aceites de frituras, mediante el uso diario del  Magnesol® XL.</a:t>
            </a:r>
          </a:p>
        </p:txBody>
      </p:sp>
      <p:sp>
        <p:nvSpPr>
          <p:cNvPr id="9" name="8 CuadroTexto"/>
          <p:cNvSpPr txBox="1"/>
          <p:nvPr/>
        </p:nvSpPr>
        <p:spPr>
          <a:xfrm>
            <a:off x="323528" y="2348880"/>
            <a:ext cx="8352928" cy="2862322"/>
          </a:xfrm>
          <a:prstGeom prst="rect">
            <a:avLst/>
          </a:prstGeom>
          <a:noFill/>
        </p:spPr>
        <p:txBody>
          <a:bodyPr wrap="square" rtlCol="0">
            <a:spAutoFit/>
          </a:bodyPr>
          <a:lstStyle/>
          <a:p>
            <a:r>
              <a:rPr lang="es-CO" b="1" dirty="0">
                <a:solidFill>
                  <a:schemeClr val="tx2">
                    <a:lumMod val="50000"/>
                  </a:schemeClr>
                </a:solidFill>
              </a:rPr>
              <a:t>Objetivos Específicos:</a:t>
            </a:r>
          </a:p>
          <a:p>
            <a:pPr algn="just">
              <a:lnSpc>
                <a:spcPct val="150000"/>
              </a:lnSpc>
            </a:pPr>
            <a:endParaRPr lang="es-CO" b="1" dirty="0">
              <a:solidFill>
                <a:schemeClr val="tx2">
                  <a:lumMod val="50000"/>
                </a:schemeClr>
              </a:solidFill>
            </a:endParaRPr>
          </a:p>
          <a:p>
            <a:pPr marL="342900" indent="-342900" algn="just">
              <a:lnSpc>
                <a:spcPct val="150000"/>
              </a:lnSpc>
              <a:buFont typeface="+mj-lt"/>
              <a:buAutoNum type="arabicPeriod"/>
            </a:pPr>
            <a:r>
              <a:rPr lang="es-CO" dirty="0">
                <a:solidFill>
                  <a:schemeClr val="tx2">
                    <a:lumMod val="50000"/>
                  </a:schemeClr>
                </a:solidFill>
              </a:rPr>
              <a:t>Reducir el costo en el proceso de frituras, generado en el consumo de los aceites.</a:t>
            </a:r>
          </a:p>
          <a:p>
            <a:pPr marL="342900" indent="-342900" algn="just">
              <a:lnSpc>
                <a:spcPct val="150000"/>
              </a:lnSpc>
              <a:buFont typeface="+mj-lt"/>
              <a:buAutoNum type="arabicPeriod"/>
            </a:pPr>
            <a:r>
              <a:rPr lang="es-CO" dirty="0">
                <a:solidFill>
                  <a:schemeClr val="tx2">
                    <a:lumMod val="50000"/>
                  </a:schemeClr>
                </a:solidFill>
              </a:rPr>
              <a:t>Retirar del aceite el contenido de Ácidos Grasos Libres, la formación de compuestos polares, peróxidos e impurezas líquidas y sólidas resultantes del proceso de frituras.</a:t>
            </a:r>
          </a:p>
          <a:p>
            <a:pPr marL="342900" indent="-342900" algn="just">
              <a:lnSpc>
                <a:spcPct val="150000"/>
              </a:lnSpc>
              <a:buFont typeface="+mj-lt"/>
              <a:buAutoNum type="arabicPeriod"/>
            </a:pPr>
            <a:r>
              <a:rPr lang="es-CO" dirty="0">
                <a:solidFill>
                  <a:schemeClr val="tx2">
                    <a:lumMod val="50000"/>
                  </a:schemeClr>
                </a:solidFill>
              </a:rPr>
              <a:t>Mejorar la calidad del producto frito,  para hacerlo más saludable al consumidor.</a:t>
            </a:r>
          </a:p>
          <a:p>
            <a:pPr marL="342900" indent="-342900" algn="just">
              <a:lnSpc>
                <a:spcPct val="150000"/>
              </a:lnSpc>
              <a:buFont typeface="+mj-lt"/>
              <a:buAutoNum type="arabicPeriod"/>
            </a:pPr>
            <a:r>
              <a:rPr lang="es-CO" dirty="0">
                <a:solidFill>
                  <a:schemeClr val="tx2">
                    <a:lumMod val="50000"/>
                  </a:schemeClr>
                </a:solidFill>
              </a:rPr>
              <a:t>Disminuir el descarte de aceite usado, lo cual es nocivo para el medio ambiente.</a:t>
            </a:r>
          </a:p>
        </p:txBody>
      </p:sp>
      <p:pic>
        <p:nvPicPr>
          <p:cNvPr id="5" name="Imagen 4">
            <a:extLst>
              <a:ext uri="{FF2B5EF4-FFF2-40B4-BE49-F238E27FC236}">
                <a16:creationId xmlns:a16="http://schemas.microsoft.com/office/drawing/2014/main" id="{2FC73583-1792-70CD-AEC2-230D88472D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7524328" y="68077"/>
            <a:ext cx="1505415" cy="1073481"/>
          </a:xfrm>
          <a:prstGeom prst="rect">
            <a:avLst/>
          </a:prstGeom>
          <a:ln>
            <a:noFill/>
          </a:ln>
          <a:effectLst>
            <a:softEdge rad="112500"/>
          </a:effectLst>
        </p:spPr>
      </p:pic>
    </p:spTree>
    <p:extLst>
      <p:ext uri="{BB962C8B-B14F-4D97-AF65-F5344CB8AC3E}">
        <p14:creationId xmlns:p14="http://schemas.microsoft.com/office/powerpoint/2010/main" val="2133876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Tabla"/>
          <p:cNvGraphicFramePr>
            <a:graphicFrameLocks noGrp="1"/>
          </p:cNvGraphicFramePr>
          <p:nvPr>
            <p:extLst>
              <p:ext uri="{D42A27DB-BD31-4B8C-83A1-F6EECF244321}">
                <p14:modId xmlns:p14="http://schemas.microsoft.com/office/powerpoint/2010/main" val="2875696286"/>
              </p:ext>
            </p:extLst>
          </p:nvPr>
        </p:nvGraphicFramePr>
        <p:xfrm>
          <a:off x="0" y="1074233"/>
          <a:ext cx="9144000" cy="5044663"/>
        </p:xfrm>
        <a:graphic>
          <a:graphicData uri="http://schemas.openxmlformats.org/drawingml/2006/table">
            <a:tbl>
              <a:tblPr firstRow="1" bandRow="1">
                <a:tableStyleId>{1E171933-4619-4E11-9A3F-F7608DF75F80}</a:tableStyleId>
              </a:tblPr>
              <a:tblGrid>
                <a:gridCol w="4245429">
                  <a:extLst>
                    <a:ext uri="{9D8B030D-6E8A-4147-A177-3AD203B41FA5}">
                      <a16:colId xmlns:a16="http://schemas.microsoft.com/office/drawing/2014/main" val="20000"/>
                    </a:ext>
                  </a:extLst>
                </a:gridCol>
                <a:gridCol w="4898571">
                  <a:extLst>
                    <a:ext uri="{9D8B030D-6E8A-4147-A177-3AD203B41FA5}">
                      <a16:colId xmlns:a16="http://schemas.microsoft.com/office/drawing/2014/main" val="20001"/>
                    </a:ext>
                  </a:extLst>
                </a:gridCol>
              </a:tblGrid>
              <a:tr h="593535">
                <a:tc gridSpan="2">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s-CO" sz="1600" baseline="0" dirty="0"/>
                        <a:t>TRATAMIENTO DEL ACEITE CON MAGNESOL® XL EN FREIDORA ABIERTA</a:t>
                      </a:r>
                    </a:p>
                    <a:p>
                      <a:pPr marL="0" indent="0" algn="ctr">
                        <a:buFont typeface="Arial" pitchFamily="34" charset="0"/>
                        <a:buNone/>
                      </a:pPr>
                      <a:r>
                        <a:rPr lang="es-CO" sz="1600" dirty="0"/>
                        <a:t>Freidora</a:t>
                      </a:r>
                      <a:r>
                        <a:rPr lang="es-CO" sz="1600" baseline="0" dirty="0"/>
                        <a:t> para procesar multiproductos, línea blanca, línea amarilla, arepa y papa francesa</a:t>
                      </a:r>
                      <a:endParaRPr lang="es-CO" sz="1600" dirty="0"/>
                    </a:p>
                  </a:txBody>
                  <a:tcPr/>
                </a:tc>
                <a:tc hMerge="1">
                  <a:txBody>
                    <a:bodyPr/>
                    <a:lstStyle/>
                    <a:p>
                      <a:endParaRPr lang="es-CO" dirty="0"/>
                    </a:p>
                  </a:txBody>
                  <a:tcPr/>
                </a:tc>
                <a:extLst>
                  <a:ext uri="{0D108BD9-81ED-4DB2-BD59-A6C34878D82A}">
                    <a16:rowId xmlns:a16="http://schemas.microsoft.com/office/drawing/2014/main" val="10000"/>
                  </a:ext>
                </a:extLst>
              </a:tr>
              <a:tr h="316466">
                <a:tc>
                  <a:txBody>
                    <a:bodyPr/>
                    <a:lstStyle/>
                    <a:p>
                      <a:pPr marL="0" indent="0" algn="ctr">
                        <a:buFont typeface="Arial" pitchFamily="34" charset="0"/>
                        <a:buNone/>
                      </a:pPr>
                      <a:endParaRPr lang="es-CO" sz="1400" dirty="0">
                        <a:solidFill>
                          <a:schemeClr val="tx1">
                            <a:lumMod val="65000"/>
                            <a:lumOff val="35000"/>
                          </a:schemeClr>
                        </a:solidFill>
                      </a:endParaRPr>
                    </a:p>
                  </a:txBody>
                  <a:tcPr/>
                </a:tc>
                <a:tc>
                  <a:txBody>
                    <a:bodyPr/>
                    <a:lstStyle/>
                    <a:p>
                      <a:pPr marL="0" indent="0" algn="ctr">
                        <a:buFont typeface="Arial" pitchFamily="34" charset="0"/>
                        <a:buNone/>
                      </a:pPr>
                      <a:r>
                        <a:rPr lang="es-CO" sz="1400" kern="1200" baseline="0" dirty="0"/>
                        <a:t>DESCRIPCIÓN</a:t>
                      </a:r>
                      <a:endParaRPr lang="es-CO" sz="1400" kern="1200" baseline="0" dirty="0">
                        <a:solidFill>
                          <a:schemeClr val="tx1">
                            <a:lumMod val="65000"/>
                            <a:lumOff val="35000"/>
                          </a:schemeClr>
                        </a:solidFill>
                        <a:latin typeface="+mn-lt"/>
                        <a:ea typeface="+mn-ea"/>
                        <a:cs typeface="+mn-cs"/>
                      </a:endParaRPr>
                    </a:p>
                  </a:txBody>
                  <a:tcPr/>
                </a:tc>
                <a:extLst>
                  <a:ext uri="{0D108BD9-81ED-4DB2-BD59-A6C34878D82A}">
                    <a16:rowId xmlns:a16="http://schemas.microsoft.com/office/drawing/2014/main" val="10001"/>
                  </a:ext>
                </a:extLst>
              </a:tr>
              <a:tr h="2138668">
                <a:tc>
                  <a:txBody>
                    <a:bodyPr/>
                    <a:lstStyle/>
                    <a:p>
                      <a:pPr marL="457200" lvl="1" indent="0" algn="ctr">
                        <a:buFont typeface="Arial" pitchFamily="34" charset="0"/>
                        <a:buNone/>
                      </a:pPr>
                      <a:endParaRPr lang="es-CO" sz="1400" kern="1200" baseline="0" dirty="0">
                        <a:solidFill>
                          <a:schemeClr val="tx1">
                            <a:lumMod val="65000"/>
                            <a:lumOff val="35000"/>
                          </a:schemeClr>
                        </a:solidFill>
                        <a:latin typeface="+mn-lt"/>
                        <a:ea typeface="+mn-ea"/>
                        <a:cs typeface="+mn-cs"/>
                      </a:endParaRPr>
                    </a:p>
                  </a:txBody>
                  <a:tcPr/>
                </a:tc>
                <a:tc>
                  <a:txBody>
                    <a:bodyPr/>
                    <a:lstStyle/>
                    <a:p>
                      <a:pPr marL="0" indent="0">
                        <a:buFont typeface="Arial" pitchFamily="34" charset="0"/>
                        <a:buNone/>
                      </a:pPr>
                      <a:endParaRPr lang="es-CO" sz="1200" kern="1200" baseline="0" dirty="0"/>
                    </a:p>
                    <a:p>
                      <a:pPr marL="0" marR="0" indent="0" algn="just" defTabSz="914400" rtl="0" eaLnBrk="1" fontAlgn="auto" latinLnBrk="0" hangingPunct="1">
                        <a:lnSpc>
                          <a:spcPct val="100000"/>
                        </a:lnSpc>
                        <a:spcBef>
                          <a:spcPts val="0"/>
                        </a:spcBef>
                        <a:spcAft>
                          <a:spcPts val="0"/>
                        </a:spcAft>
                        <a:buClrTx/>
                        <a:buSzTx/>
                        <a:buFontTx/>
                        <a:buNone/>
                        <a:tabLst/>
                        <a:defRPr/>
                      </a:pPr>
                      <a:r>
                        <a:rPr lang="es-CO" sz="1200" kern="1200" baseline="0" dirty="0"/>
                        <a:t>Freidora para procesar todo tipo de frituras. Cuenta con una válvula de salida para la decantación del aceite, permitiendo su filtración y vaciado en una olla.</a:t>
                      </a:r>
                    </a:p>
                    <a:p>
                      <a:pPr marL="0" marR="0" indent="0" algn="just" defTabSz="914400" rtl="0" eaLnBrk="1" fontAlgn="auto" latinLnBrk="0" hangingPunct="1">
                        <a:lnSpc>
                          <a:spcPct val="100000"/>
                        </a:lnSpc>
                        <a:spcBef>
                          <a:spcPts val="0"/>
                        </a:spcBef>
                        <a:spcAft>
                          <a:spcPts val="0"/>
                        </a:spcAft>
                        <a:buClrTx/>
                        <a:buSzTx/>
                        <a:buFontTx/>
                        <a:buNone/>
                        <a:tabLst/>
                        <a:defRPr/>
                      </a:pPr>
                      <a:endParaRPr lang="es-CO" sz="1200" kern="1200" baseline="0" dirty="0"/>
                    </a:p>
                    <a:p>
                      <a:pPr marL="0" marR="0" indent="0" algn="just" defTabSz="914400" rtl="0" eaLnBrk="1" fontAlgn="auto" latinLnBrk="0" hangingPunct="1">
                        <a:lnSpc>
                          <a:spcPct val="100000"/>
                        </a:lnSpc>
                        <a:spcBef>
                          <a:spcPts val="0"/>
                        </a:spcBef>
                        <a:spcAft>
                          <a:spcPts val="0"/>
                        </a:spcAft>
                        <a:buClrTx/>
                        <a:buSzTx/>
                        <a:buFontTx/>
                        <a:buNone/>
                        <a:tabLst/>
                        <a:defRPr/>
                      </a:pPr>
                      <a:r>
                        <a:rPr lang="es-CO" sz="1200" kern="1200" baseline="0" dirty="0"/>
                        <a:t>Método empleado para aplicar el Magnesol® XL en esta freidora abierta:</a:t>
                      </a:r>
                    </a:p>
                    <a:p>
                      <a:pPr marL="0" marR="0" indent="0" algn="just" defTabSz="914400" rtl="0" eaLnBrk="1" fontAlgn="auto" latinLnBrk="0" hangingPunct="1">
                        <a:lnSpc>
                          <a:spcPct val="100000"/>
                        </a:lnSpc>
                        <a:spcBef>
                          <a:spcPts val="0"/>
                        </a:spcBef>
                        <a:spcAft>
                          <a:spcPts val="0"/>
                        </a:spcAft>
                        <a:buClrTx/>
                        <a:buSzTx/>
                        <a:buFontTx/>
                        <a:buNone/>
                        <a:tabLst/>
                        <a:defRPr/>
                      </a:pPr>
                      <a:endParaRPr lang="es-CO" sz="1200" kern="1200" baseline="0" dirty="0"/>
                    </a:p>
                    <a:p>
                      <a:pPr marL="342900" marR="0" indent="-342900" algn="just" defTabSz="914400" rtl="0" eaLnBrk="1" fontAlgn="auto" latinLnBrk="0" hangingPunct="1">
                        <a:lnSpc>
                          <a:spcPct val="100000"/>
                        </a:lnSpc>
                        <a:spcBef>
                          <a:spcPts val="0"/>
                        </a:spcBef>
                        <a:spcAft>
                          <a:spcPts val="0"/>
                        </a:spcAft>
                        <a:buClrTx/>
                        <a:buSzTx/>
                        <a:buFontTx/>
                        <a:buAutoNum type="arabicPeriod"/>
                        <a:tabLst/>
                        <a:defRPr/>
                      </a:pPr>
                      <a:r>
                        <a:rPr lang="es-CO" sz="1200" kern="1200" baseline="0" dirty="0"/>
                        <a:t>Decantado del aceite a un olla, pasando a través de un colador, para luego aplicar el purificador directo en la olla.</a:t>
                      </a:r>
                    </a:p>
                    <a:p>
                      <a:pPr marL="342900" marR="0" indent="-342900" algn="just" defTabSz="914400" rtl="0" eaLnBrk="1" fontAlgn="auto" latinLnBrk="0" hangingPunct="1">
                        <a:lnSpc>
                          <a:spcPct val="100000"/>
                        </a:lnSpc>
                        <a:spcBef>
                          <a:spcPts val="0"/>
                        </a:spcBef>
                        <a:spcAft>
                          <a:spcPts val="0"/>
                        </a:spcAft>
                        <a:buClrTx/>
                        <a:buSzTx/>
                        <a:buFontTx/>
                        <a:buAutoNum type="arabicPeriod"/>
                        <a:tabLst/>
                        <a:defRPr/>
                      </a:pPr>
                      <a:r>
                        <a:rPr lang="es-CO" sz="1600" kern="1200" baseline="0" dirty="0"/>
                        <a:t>La medida es 202 gramos por cada freidora</a:t>
                      </a:r>
                      <a:endParaRPr lang="es-CO" sz="1600" b="1" kern="1200" baseline="0" dirty="0">
                        <a:solidFill>
                          <a:srgbClr val="FF0000"/>
                        </a:solidFill>
                        <a:latin typeface="+mn-lt"/>
                        <a:ea typeface="+mn-ea"/>
                        <a:cs typeface="+mn-cs"/>
                      </a:endParaRPr>
                    </a:p>
                  </a:txBody>
                  <a:tcPr/>
                </a:tc>
                <a:extLst>
                  <a:ext uri="{0D108BD9-81ED-4DB2-BD59-A6C34878D82A}">
                    <a16:rowId xmlns:a16="http://schemas.microsoft.com/office/drawing/2014/main" val="10002"/>
                  </a:ext>
                </a:extLst>
              </a:tr>
              <a:tr h="1995994">
                <a:tc>
                  <a:txBody>
                    <a:bodyPr/>
                    <a:lstStyle/>
                    <a:p>
                      <a:pPr marL="457200" lvl="1" indent="0" algn="ctr">
                        <a:buFont typeface="Arial" pitchFamily="34" charset="0"/>
                        <a:buNone/>
                      </a:pPr>
                      <a:endParaRPr lang="es-CO" sz="1400" kern="1200" baseline="0" dirty="0">
                        <a:solidFill>
                          <a:schemeClr val="tx1">
                            <a:lumMod val="65000"/>
                            <a:lumOff val="35000"/>
                          </a:schemeClr>
                        </a:solidFill>
                        <a:latin typeface="+mn-lt"/>
                        <a:ea typeface="+mn-ea"/>
                        <a:cs typeface="+mn-cs"/>
                      </a:endParaRPr>
                    </a:p>
                  </a:txBody>
                  <a:tcPr/>
                </a:tc>
                <a:tc>
                  <a:txBody>
                    <a:bodyPr/>
                    <a:lstStyle/>
                    <a:p>
                      <a:pPr marL="285750" indent="-285750">
                        <a:buFont typeface="Arial" pitchFamily="34" charset="0"/>
                        <a:buChar char="•"/>
                      </a:pPr>
                      <a:r>
                        <a:rPr lang="es-CO" sz="1200" kern="1200" baseline="0" dirty="0"/>
                        <a:t>Material Olla:                 Acero Inoxidable.</a:t>
                      </a:r>
                    </a:p>
                    <a:p>
                      <a:pPr marL="285750" indent="-285750">
                        <a:buFont typeface="Arial" pitchFamily="34" charset="0"/>
                        <a:buChar char="•"/>
                      </a:pPr>
                      <a:r>
                        <a:rPr lang="es-CO" sz="1200" kern="1200" baseline="0" dirty="0"/>
                        <a:t>Capacidad Olla:             volumen de aceite del proceso</a:t>
                      </a:r>
                    </a:p>
                    <a:p>
                      <a:pPr marL="0" indent="0">
                        <a:buFont typeface="Arial" pitchFamily="34" charset="0"/>
                        <a:buNone/>
                      </a:pPr>
                      <a:endParaRPr lang="es-CO" sz="1200" kern="1200" baseline="0" dirty="0"/>
                    </a:p>
                    <a:p>
                      <a:pPr marL="0" indent="0" algn="just">
                        <a:buFont typeface="Arial" pitchFamily="34" charset="0"/>
                        <a:buNone/>
                      </a:pPr>
                      <a:r>
                        <a:rPr lang="es-CO" sz="1200" kern="1200" baseline="0" dirty="0"/>
                        <a:t>El uso de una olla con capacidad para contener la totalidad del aceite del proceso, resulta más funcional para el procedimiento de purificación, ya que se obtiene mayor eficiencia, se facilita la manipulación y aplicación del Adsorbente, se garantiza el 100% de contacto del Magnesol® XL con el aceite y se simplifica la limpieza del recipiente.</a:t>
                      </a:r>
                      <a:endParaRPr lang="es-CO" sz="1200" b="1" kern="1200" baseline="0" dirty="0">
                        <a:solidFill>
                          <a:schemeClr val="tx1">
                            <a:lumMod val="65000"/>
                            <a:lumOff val="35000"/>
                          </a:schemeClr>
                        </a:solidFill>
                        <a:latin typeface="+mn-lt"/>
                        <a:ea typeface="+mn-ea"/>
                        <a:cs typeface="+mn-cs"/>
                      </a:endParaRPr>
                    </a:p>
                  </a:txBody>
                  <a:tcPr/>
                </a:tc>
                <a:extLst>
                  <a:ext uri="{0D108BD9-81ED-4DB2-BD59-A6C34878D82A}">
                    <a16:rowId xmlns:a16="http://schemas.microsoft.com/office/drawing/2014/main" val="10003"/>
                  </a:ext>
                </a:extLst>
              </a:tr>
            </a:tbl>
          </a:graphicData>
        </a:graphic>
      </p:graphicFrame>
      <p:pic>
        <p:nvPicPr>
          <p:cNvPr id="1026" name="Picture 2" descr="C:\Documents and Settings\jonathant\Escritorio\images.jpg"/>
          <p:cNvPicPr>
            <a:picLocks noChangeAspect="1" noChangeArrowheads="1"/>
          </p:cNvPicPr>
          <p:nvPr/>
        </p:nvPicPr>
        <p:blipFill rotWithShape="1">
          <a:blip r:embed="rId2"/>
          <a:srcRect l="27678" t="3290" r="26596" b="3456"/>
          <a:stretch/>
        </p:blipFill>
        <p:spPr bwMode="auto">
          <a:xfrm>
            <a:off x="539552" y="2195623"/>
            <a:ext cx="1080120" cy="1802254"/>
          </a:xfrm>
          <a:prstGeom prst="rect">
            <a:avLst/>
          </a:prstGeom>
          <a:noFill/>
        </p:spPr>
      </p:pic>
      <p:pic>
        <p:nvPicPr>
          <p:cNvPr id="1027" name="Picture 3" descr="C:\Documents and Settings\jonathant\Escritorio\freidoras.jpg"/>
          <p:cNvPicPr>
            <a:picLocks noChangeAspect="1" noChangeArrowheads="1"/>
          </p:cNvPicPr>
          <p:nvPr/>
        </p:nvPicPr>
        <p:blipFill rotWithShape="1">
          <a:blip r:embed="rId3"/>
          <a:srcRect l="18967" r="22128"/>
          <a:stretch/>
        </p:blipFill>
        <p:spPr bwMode="auto">
          <a:xfrm>
            <a:off x="2529323" y="2150630"/>
            <a:ext cx="1205034" cy="1871759"/>
          </a:xfrm>
          <a:prstGeom prst="rect">
            <a:avLst/>
          </a:prstGeom>
          <a:noFill/>
        </p:spPr>
      </p:pic>
      <p:pic>
        <p:nvPicPr>
          <p:cNvPr id="11"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75" r="3109"/>
          <a:stretch/>
        </p:blipFill>
        <p:spPr bwMode="auto">
          <a:xfrm>
            <a:off x="1331640" y="4300928"/>
            <a:ext cx="1683486" cy="1549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Imagen 6">
            <a:extLst>
              <a:ext uri="{FF2B5EF4-FFF2-40B4-BE49-F238E27FC236}">
                <a16:creationId xmlns:a16="http://schemas.microsoft.com/office/drawing/2014/main" id="{2FC73583-1792-70CD-AEC2-230D88472D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7646741" y="21248"/>
            <a:ext cx="1476672" cy="1052985"/>
          </a:xfrm>
          <a:prstGeom prst="rect">
            <a:avLst/>
          </a:prstGeom>
          <a:ln>
            <a:noFill/>
          </a:ln>
          <a:effectLst>
            <a:softEdge rad="112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CuadroTexto"/>
          <p:cNvSpPr txBox="1"/>
          <p:nvPr/>
        </p:nvSpPr>
        <p:spPr>
          <a:xfrm>
            <a:off x="154626" y="1611604"/>
            <a:ext cx="2922361" cy="3139321"/>
          </a:xfrm>
          <a:prstGeom prst="rect">
            <a:avLst/>
          </a:prstGeom>
          <a:noFill/>
        </p:spPr>
        <p:txBody>
          <a:bodyPr wrap="square" rtlCol="0">
            <a:spAutoFit/>
          </a:bodyPr>
          <a:lstStyle/>
          <a:p>
            <a:pPr algn="just">
              <a:lnSpc>
                <a:spcPct val="150000"/>
              </a:lnSpc>
            </a:pPr>
            <a:r>
              <a:rPr lang="es-CO" sz="1200" dirty="0">
                <a:solidFill>
                  <a:schemeClr val="tx2">
                    <a:lumMod val="50000"/>
                  </a:schemeClr>
                </a:solidFill>
              </a:rPr>
              <a:t>① Verificar la finalización del proceso de frituras con el Operador de la freidora.</a:t>
            </a:r>
          </a:p>
          <a:p>
            <a:pPr algn="just">
              <a:lnSpc>
                <a:spcPct val="150000"/>
              </a:lnSpc>
            </a:pPr>
            <a:endParaRPr lang="es-CO" sz="1200" dirty="0">
              <a:solidFill>
                <a:schemeClr val="tx2">
                  <a:lumMod val="50000"/>
                </a:schemeClr>
              </a:solidFill>
            </a:endParaRPr>
          </a:p>
          <a:p>
            <a:pPr algn="just">
              <a:lnSpc>
                <a:spcPct val="150000"/>
              </a:lnSpc>
            </a:pPr>
            <a:r>
              <a:rPr lang="es-CO" sz="1200" dirty="0">
                <a:solidFill>
                  <a:schemeClr val="tx2">
                    <a:lumMod val="50000"/>
                  </a:schemeClr>
                </a:solidFill>
              </a:rPr>
              <a:t>② Revisar que el indicador de temperatura del aceite en la freidora esté a 350°F o superior a 160°C, y apagarla junto con el piloto.</a:t>
            </a:r>
          </a:p>
          <a:p>
            <a:pPr algn="just">
              <a:lnSpc>
                <a:spcPct val="150000"/>
              </a:lnSpc>
            </a:pPr>
            <a:endParaRPr lang="es-CO" sz="1200" dirty="0">
              <a:solidFill>
                <a:schemeClr val="tx2">
                  <a:lumMod val="50000"/>
                </a:schemeClr>
              </a:solidFill>
            </a:endParaRPr>
          </a:p>
          <a:p>
            <a:pPr algn="just">
              <a:lnSpc>
                <a:spcPct val="150000"/>
              </a:lnSpc>
            </a:pPr>
            <a:r>
              <a:rPr lang="es-CO" sz="1200" dirty="0">
                <a:solidFill>
                  <a:srgbClr val="1F497D">
                    <a:lumMod val="50000"/>
                  </a:srgbClr>
                </a:solidFill>
              </a:rPr>
              <a:t>③ Verificar que la olla o recipiente donde se vaciará el aceite, esté limpio y seco antes de iniciar el procedimiento.</a:t>
            </a:r>
            <a:endParaRPr lang="es-CO" sz="1200" dirty="0">
              <a:solidFill>
                <a:schemeClr val="tx2">
                  <a:lumMod val="50000"/>
                </a:schemeClr>
              </a:solidFill>
            </a:endParaRPr>
          </a:p>
        </p:txBody>
      </p:sp>
      <p:sp>
        <p:nvSpPr>
          <p:cNvPr id="16" name="15 Rectángulo"/>
          <p:cNvSpPr/>
          <p:nvPr/>
        </p:nvSpPr>
        <p:spPr>
          <a:xfrm>
            <a:off x="3299123" y="1045473"/>
            <a:ext cx="2694264" cy="1754326"/>
          </a:xfrm>
          <a:prstGeom prst="rect">
            <a:avLst/>
          </a:prstGeom>
        </p:spPr>
        <p:txBody>
          <a:bodyPr wrap="square">
            <a:spAutoFit/>
          </a:bodyPr>
          <a:lstStyle/>
          <a:p>
            <a:pPr lvl="0" algn="just">
              <a:lnSpc>
                <a:spcPct val="150000"/>
              </a:lnSpc>
            </a:pPr>
            <a:r>
              <a:rPr lang="es-CO" sz="1200" dirty="0">
                <a:solidFill>
                  <a:schemeClr val="tx2">
                    <a:lumMod val="50000"/>
                  </a:schemeClr>
                </a:solidFill>
              </a:rPr>
              <a:t>④ </a:t>
            </a:r>
            <a:r>
              <a:rPr lang="es-CO" sz="1200" dirty="0">
                <a:solidFill>
                  <a:srgbClr val="1F497D">
                    <a:lumMod val="50000"/>
                  </a:srgbClr>
                </a:solidFill>
              </a:rPr>
              <a:t>Vaciar el aceite caliente de la freidora a una olla que tenga capacidad de contener el volumen de aceite, ubicando un cedazo en la boquilla  de salida de la freidora, para retener la impurezas sólidas (migajas).</a:t>
            </a:r>
          </a:p>
        </p:txBody>
      </p:sp>
      <p:pic>
        <p:nvPicPr>
          <p:cNvPr id="17"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870"/>
          <a:stretch/>
        </p:blipFill>
        <p:spPr bwMode="auto">
          <a:xfrm rot="5400000">
            <a:off x="3214058" y="2974919"/>
            <a:ext cx="1980861" cy="177011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17 Rectángulo"/>
          <p:cNvSpPr/>
          <p:nvPr/>
        </p:nvSpPr>
        <p:spPr>
          <a:xfrm>
            <a:off x="6258290" y="1039983"/>
            <a:ext cx="2566159" cy="923330"/>
          </a:xfrm>
          <a:prstGeom prst="rect">
            <a:avLst/>
          </a:prstGeom>
        </p:spPr>
        <p:txBody>
          <a:bodyPr wrap="square">
            <a:spAutoFit/>
          </a:bodyPr>
          <a:lstStyle/>
          <a:p>
            <a:pPr algn="just">
              <a:lnSpc>
                <a:spcPct val="150000"/>
              </a:lnSpc>
            </a:pPr>
            <a:r>
              <a:rPr lang="es-CO" sz="1200" dirty="0">
                <a:solidFill>
                  <a:schemeClr val="tx2">
                    <a:lumMod val="50000"/>
                  </a:schemeClr>
                </a:solidFill>
              </a:rPr>
              <a:t>⑤ Aplicar lentamente la dosificación  de Magnesol® XL,  al aceite que está dentro de la olla.</a:t>
            </a:r>
          </a:p>
        </p:txBody>
      </p:sp>
      <p:pic>
        <p:nvPicPr>
          <p:cNvPr id="1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95075">
            <a:off x="7129078" y="2536032"/>
            <a:ext cx="1850283" cy="129046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4774127">
            <a:off x="5510352" y="3110853"/>
            <a:ext cx="1628628" cy="142113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840656" y="4647089"/>
            <a:ext cx="1497023" cy="152851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22 Rectángulo"/>
          <p:cNvSpPr/>
          <p:nvPr/>
        </p:nvSpPr>
        <p:spPr>
          <a:xfrm>
            <a:off x="1615807" y="663270"/>
            <a:ext cx="6048673" cy="323165"/>
          </a:xfrm>
          <a:prstGeom prst="rect">
            <a:avLst/>
          </a:prstGeom>
        </p:spPr>
        <p:txBody>
          <a:bodyPr wrap="square">
            <a:spAutoFit/>
          </a:bodyPr>
          <a:lstStyle/>
          <a:p>
            <a:pPr algn="ctr"/>
            <a:r>
              <a:rPr lang="es-CO" sz="1500" b="1" dirty="0">
                <a:solidFill>
                  <a:schemeClr val="tx2">
                    <a:lumMod val="50000"/>
                  </a:schemeClr>
                </a:solidFill>
              </a:rPr>
              <a:t>Procedimiento realizado usando una olla para freidora abierta:</a:t>
            </a:r>
          </a:p>
        </p:txBody>
      </p:sp>
      <p:pic>
        <p:nvPicPr>
          <p:cNvPr id="14" name="Picture 4"/>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076" r="1000"/>
          <a:stretch/>
        </p:blipFill>
        <p:spPr bwMode="auto">
          <a:xfrm rot="5400000">
            <a:off x="5274172" y="5050455"/>
            <a:ext cx="1265600" cy="108576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20 Rectángulo"/>
          <p:cNvSpPr/>
          <p:nvPr/>
        </p:nvSpPr>
        <p:spPr>
          <a:xfrm>
            <a:off x="154626" y="4933720"/>
            <a:ext cx="4316248" cy="1950534"/>
          </a:xfrm>
          <a:prstGeom prst="rect">
            <a:avLst/>
          </a:prstGeom>
        </p:spPr>
        <p:txBody>
          <a:bodyPr wrap="square">
            <a:spAutoFit/>
          </a:bodyPr>
          <a:lstStyle/>
          <a:p>
            <a:pPr algn="just">
              <a:lnSpc>
                <a:spcPct val="150000"/>
              </a:lnSpc>
            </a:pPr>
            <a:r>
              <a:rPr lang="es-CO" sz="1150" b="1" i="1" dirty="0">
                <a:solidFill>
                  <a:srgbClr val="FF0000"/>
                </a:solidFill>
              </a:rPr>
              <a:t>Nota: Antes de filtrar el aceite en la olla, se debe validar la temperatura ideal del aceite, aplicando una pequeña cantidad de Magnesol® XL en la freidora, para comprobar que haga efervescencia; si esto no sucede, se debe calentar el aceite y de nuevo repetir  esta pequeña aplicación, hasta que efervesca y  asegurar que el aceite estará caliente al vaciarlo en la olla, antes de aplicarle el Magnesol.</a:t>
            </a:r>
          </a:p>
        </p:txBody>
      </p:sp>
      <p:pic>
        <p:nvPicPr>
          <p:cNvPr id="13" name="Imagen 12">
            <a:extLst>
              <a:ext uri="{FF2B5EF4-FFF2-40B4-BE49-F238E27FC236}">
                <a16:creationId xmlns:a16="http://schemas.microsoft.com/office/drawing/2014/main" id="{2FC73583-1792-70CD-AEC2-230D88472D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7664480" y="-13002"/>
            <a:ext cx="1476672" cy="1052985"/>
          </a:xfrm>
          <a:prstGeom prst="rect">
            <a:avLst/>
          </a:prstGeom>
          <a:ln>
            <a:noFill/>
          </a:ln>
          <a:effectLst>
            <a:softEdge rad="112500"/>
          </a:effectLst>
        </p:spPr>
      </p:pic>
    </p:spTree>
    <p:extLst>
      <p:ext uri="{BB962C8B-B14F-4D97-AF65-F5344CB8AC3E}">
        <p14:creationId xmlns:p14="http://schemas.microsoft.com/office/powerpoint/2010/main" val="831770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Rectángulo"/>
          <p:cNvSpPr/>
          <p:nvPr/>
        </p:nvSpPr>
        <p:spPr>
          <a:xfrm>
            <a:off x="412981" y="1622211"/>
            <a:ext cx="2502835" cy="923330"/>
          </a:xfrm>
          <a:prstGeom prst="rect">
            <a:avLst/>
          </a:prstGeom>
        </p:spPr>
        <p:txBody>
          <a:bodyPr wrap="square">
            <a:spAutoFit/>
          </a:bodyPr>
          <a:lstStyle/>
          <a:p>
            <a:pPr algn="just">
              <a:lnSpc>
                <a:spcPct val="150000"/>
              </a:lnSpc>
            </a:pPr>
            <a:r>
              <a:rPr lang="es-CO" sz="1200" b="1" dirty="0">
                <a:solidFill>
                  <a:srgbClr val="FF0000"/>
                </a:solidFill>
              </a:rPr>
              <a:t>⑥</a:t>
            </a:r>
            <a:r>
              <a:rPr lang="es-CO" sz="1200" dirty="0">
                <a:solidFill>
                  <a:srgbClr val="1F497D">
                    <a:lumMod val="50000"/>
                  </a:srgbClr>
                </a:solidFill>
              </a:rPr>
              <a:t> </a:t>
            </a:r>
            <a:r>
              <a:rPr lang="es-CO" sz="1200" b="1" dirty="0">
                <a:solidFill>
                  <a:srgbClr val="FF0000"/>
                </a:solidFill>
              </a:rPr>
              <a:t>Dejar actuar el Magnesol® XL mínimo ocho (8) horas, en contacto con el aceite dentro de la olla.</a:t>
            </a:r>
          </a:p>
        </p:txBody>
      </p:sp>
      <p:pic>
        <p:nvPicPr>
          <p:cNvPr id="24"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2" t="11613" r="-1206" b="16294"/>
          <a:stretch/>
        </p:blipFill>
        <p:spPr bwMode="auto">
          <a:xfrm>
            <a:off x="308536" y="2685413"/>
            <a:ext cx="2046835" cy="171286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1056149" y="4532108"/>
            <a:ext cx="1728192" cy="181569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33 CuadroTexto"/>
          <p:cNvSpPr txBox="1"/>
          <p:nvPr/>
        </p:nvSpPr>
        <p:spPr>
          <a:xfrm>
            <a:off x="3131840" y="1556792"/>
            <a:ext cx="3022135" cy="1200329"/>
          </a:xfrm>
          <a:prstGeom prst="rect">
            <a:avLst/>
          </a:prstGeom>
          <a:noFill/>
        </p:spPr>
        <p:txBody>
          <a:bodyPr wrap="square" rtlCol="0">
            <a:spAutoFit/>
          </a:bodyPr>
          <a:lstStyle/>
          <a:p>
            <a:pPr marL="228600" indent="-228600" algn="just">
              <a:lnSpc>
                <a:spcPct val="150000"/>
              </a:lnSpc>
            </a:pPr>
            <a:r>
              <a:rPr lang="es-CO" sz="1200" dirty="0">
                <a:solidFill>
                  <a:schemeClr val="tx2">
                    <a:lumMod val="50000"/>
                  </a:schemeClr>
                </a:solidFill>
              </a:rPr>
              <a:t>7. Lavar la freidora con los productos aprobados para lavar en su cocina y luego asegúrese de dejar la freidora totalmente limpia y seca.</a:t>
            </a:r>
          </a:p>
        </p:txBody>
      </p:sp>
      <p:pic>
        <p:nvPicPr>
          <p:cNvPr id="36" name="35 Imagen" descr="6 secado freidora.png"/>
          <p:cNvPicPr>
            <a:picLocks noChangeAspect="1"/>
          </p:cNvPicPr>
          <p:nvPr/>
        </p:nvPicPr>
        <p:blipFill rotWithShape="1">
          <a:blip r:embed="rId4" cstate="print"/>
          <a:srcRect t="19967"/>
          <a:stretch/>
        </p:blipFill>
        <p:spPr>
          <a:xfrm>
            <a:off x="3365492" y="2759127"/>
            <a:ext cx="1776470" cy="1816732"/>
          </a:xfrm>
          <a:prstGeom prst="rect">
            <a:avLst/>
          </a:prstGeom>
          <a:ln>
            <a:noFill/>
          </a:ln>
          <a:effectLst>
            <a:softEdge rad="112500"/>
          </a:effectLst>
        </p:spPr>
      </p:pic>
      <p:pic>
        <p:nvPicPr>
          <p:cNvPr id="37" name="36 Imagen" descr="6.6 secado freidora 2.png"/>
          <p:cNvPicPr>
            <a:picLocks noChangeAspect="1"/>
          </p:cNvPicPr>
          <p:nvPr/>
        </p:nvPicPr>
        <p:blipFill rotWithShape="1">
          <a:blip r:embed="rId5" cstate="print"/>
          <a:srcRect t="4708" r="4253" b="4795"/>
          <a:stretch/>
        </p:blipFill>
        <p:spPr>
          <a:xfrm>
            <a:off x="4200459" y="4450111"/>
            <a:ext cx="1883005" cy="1979687"/>
          </a:xfrm>
          <a:prstGeom prst="rect">
            <a:avLst/>
          </a:prstGeom>
          <a:ln>
            <a:noFill/>
          </a:ln>
          <a:effectLst>
            <a:softEdge rad="112500"/>
          </a:effectLst>
        </p:spPr>
      </p:pic>
      <p:sp>
        <p:nvSpPr>
          <p:cNvPr id="38" name="37 Rectángulo"/>
          <p:cNvSpPr/>
          <p:nvPr/>
        </p:nvSpPr>
        <p:spPr>
          <a:xfrm>
            <a:off x="6300192" y="1556792"/>
            <a:ext cx="2592289" cy="1200329"/>
          </a:xfrm>
          <a:prstGeom prst="rect">
            <a:avLst/>
          </a:prstGeom>
        </p:spPr>
        <p:txBody>
          <a:bodyPr wrap="square">
            <a:spAutoFit/>
          </a:bodyPr>
          <a:lstStyle/>
          <a:p>
            <a:pPr lvl="0" algn="just">
              <a:lnSpc>
                <a:spcPct val="150000"/>
              </a:lnSpc>
            </a:pPr>
            <a:r>
              <a:rPr lang="es-CO" sz="1200" dirty="0">
                <a:solidFill>
                  <a:schemeClr val="tx2">
                    <a:lumMod val="50000"/>
                  </a:schemeClr>
                </a:solidFill>
              </a:rPr>
              <a:t>⑧ </a:t>
            </a:r>
            <a:r>
              <a:rPr lang="es-CO" sz="1200" dirty="0">
                <a:solidFill>
                  <a:srgbClr val="1F497D">
                    <a:lumMod val="50000"/>
                  </a:srgbClr>
                </a:solidFill>
              </a:rPr>
              <a:t>Al transcurrir ocho (8) horas o más, vaciar todo el aceite que está en la olla, sin dejar caer a la freidora la torta o residuo de Magnesol®.</a:t>
            </a:r>
          </a:p>
        </p:txBody>
      </p:sp>
      <p:pic>
        <p:nvPicPr>
          <p:cNvPr id="39" name="38 Imagen" descr="vaceado 1.png"/>
          <p:cNvPicPr>
            <a:picLocks noChangeAspect="1"/>
          </p:cNvPicPr>
          <p:nvPr/>
        </p:nvPicPr>
        <p:blipFill rotWithShape="1">
          <a:blip r:embed="rId6"/>
          <a:srcRect r="4871"/>
          <a:stretch/>
        </p:blipFill>
        <p:spPr>
          <a:xfrm>
            <a:off x="6307008" y="2959195"/>
            <a:ext cx="1963040" cy="1375694"/>
          </a:xfrm>
          <a:prstGeom prst="rect">
            <a:avLst/>
          </a:prstGeom>
          <a:ln>
            <a:noFill/>
          </a:ln>
          <a:effectLst>
            <a:softEdge rad="112500"/>
          </a:effectLst>
        </p:spPr>
      </p:pic>
      <p:pic>
        <p:nvPicPr>
          <p:cNvPr id="40" name="39 Imagen" descr="vaceado 3.png"/>
          <p:cNvPicPr>
            <a:picLocks noChangeAspect="1"/>
          </p:cNvPicPr>
          <p:nvPr/>
        </p:nvPicPr>
        <p:blipFill rotWithShape="1">
          <a:blip r:embed="rId7"/>
          <a:srcRect r="11102"/>
          <a:stretch/>
        </p:blipFill>
        <p:spPr>
          <a:xfrm>
            <a:off x="6873962" y="4517389"/>
            <a:ext cx="2018519" cy="1482599"/>
          </a:xfrm>
          <a:prstGeom prst="rect">
            <a:avLst/>
          </a:prstGeom>
          <a:ln>
            <a:noFill/>
          </a:ln>
          <a:effectLst>
            <a:softEdge rad="112500"/>
          </a:effectLst>
        </p:spPr>
      </p:pic>
      <p:sp>
        <p:nvSpPr>
          <p:cNvPr id="15" name="14 Rectángulo"/>
          <p:cNvSpPr/>
          <p:nvPr/>
        </p:nvSpPr>
        <p:spPr>
          <a:xfrm>
            <a:off x="288536" y="1020753"/>
            <a:ext cx="8498400" cy="323165"/>
          </a:xfrm>
          <a:prstGeom prst="rect">
            <a:avLst/>
          </a:prstGeom>
        </p:spPr>
        <p:txBody>
          <a:bodyPr wrap="square">
            <a:spAutoFit/>
          </a:bodyPr>
          <a:lstStyle/>
          <a:p>
            <a:pPr algn="ctr"/>
            <a:r>
              <a:rPr lang="es-CO" sz="1500" b="1" dirty="0">
                <a:solidFill>
                  <a:schemeClr val="tx2">
                    <a:lumMod val="50000"/>
                  </a:schemeClr>
                </a:solidFill>
              </a:rPr>
              <a:t>Procedimiento realizado usando una olla para freidoras abiertas:</a:t>
            </a:r>
          </a:p>
        </p:txBody>
      </p:sp>
      <p:pic>
        <p:nvPicPr>
          <p:cNvPr id="13" name="Imagen 12">
            <a:extLst>
              <a:ext uri="{FF2B5EF4-FFF2-40B4-BE49-F238E27FC236}">
                <a16:creationId xmlns:a16="http://schemas.microsoft.com/office/drawing/2014/main" id="{2FC73583-1792-70CD-AEC2-230D88472D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auto">
          <a:xfrm>
            <a:off x="7664480" y="-13002"/>
            <a:ext cx="1476672" cy="1052985"/>
          </a:xfrm>
          <a:prstGeom prst="rect">
            <a:avLst/>
          </a:prstGeom>
          <a:ln>
            <a:noFill/>
          </a:ln>
          <a:effectLst>
            <a:softEdge rad="112500"/>
          </a:effectLst>
        </p:spPr>
      </p:pic>
    </p:spTree>
    <p:extLst>
      <p:ext uri="{BB962C8B-B14F-4D97-AF65-F5344CB8AC3E}">
        <p14:creationId xmlns:p14="http://schemas.microsoft.com/office/powerpoint/2010/main" val="2494679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19 Rectángulo"/>
          <p:cNvSpPr/>
          <p:nvPr/>
        </p:nvSpPr>
        <p:spPr>
          <a:xfrm>
            <a:off x="4787196" y="1645025"/>
            <a:ext cx="4033276" cy="1477328"/>
          </a:xfrm>
          <a:prstGeom prst="rect">
            <a:avLst/>
          </a:prstGeom>
        </p:spPr>
        <p:txBody>
          <a:bodyPr wrap="square">
            <a:spAutoFit/>
          </a:bodyPr>
          <a:lstStyle/>
          <a:p>
            <a:pPr algn="just">
              <a:lnSpc>
                <a:spcPct val="150000"/>
              </a:lnSpc>
            </a:pPr>
            <a:r>
              <a:rPr lang="es-CO" sz="1200" dirty="0">
                <a:solidFill>
                  <a:schemeClr val="tx2">
                    <a:lumMod val="50000"/>
                  </a:schemeClr>
                </a:solidFill>
              </a:rPr>
              <a:t>⑩ </a:t>
            </a:r>
            <a:r>
              <a:rPr lang="es-CO" sz="1200" dirty="0">
                <a:solidFill>
                  <a:srgbClr val="1F497D">
                    <a:lumMod val="50000"/>
                  </a:srgbClr>
                </a:solidFill>
              </a:rPr>
              <a:t>Retirar de la olla la masa o torta de Magnesol® XL  y desecharlo con los residuos orgánicos  de la cocina. </a:t>
            </a:r>
            <a:r>
              <a:rPr lang="es-CO" sz="1200" dirty="0">
                <a:solidFill>
                  <a:schemeClr val="tx2">
                    <a:lumMod val="50000"/>
                  </a:schemeClr>
                </a:solidFill>
              </a:rPr>
              <a:t>Lavar la olla empleando los productos de aseo aprobados para limpiar  sus recipientes de cocina.</a:t>
            </a:r>
          </a:p>
          <a:p>
            <a:pPr algn="just">
              <a:lnSpc>
                <a:spcPct val="150000"/>
              </a:lnSpc>
            </a:pPr>
            <a:endParaRPr lang="es-CO" sz="1200" dirty="0">
              <a:solidFill>
                <a:srgbClr val="1F497D">
                  <a:lumMod val="50000"/>
                </a:srgbClr>
              </a:solidFill>
            </a:endParaRPr>
          </a:p>
        </p:txBody>
      </p:sp>
      <p:pic>
        <p:nvPicPr>
          <p:cNvPr id="21"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733" r="10532" b="7364"/>
          <a:stretch/>
        </p:blipFill>
        <p:spPr bwMode="auto">
          <a:xfrm>
            <a:off x="4551935" y="2946271"/>
            <a:ext cx="1729947" cy="15696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0581" y="3007119"/>
            <a:ext cx="2026023" cy="12675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0281" b="14908"/>
          <a:stretch/>
        </p:blipFill>
        <p:spPr bwMode="auto">
          <a:xfrm>
            <a:off x="6909077" y="4653136"/>
            <a:ext cx="2042603" cy="12224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786" y="4833561"/>
            <a:ext cx="1106006" cy="11495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1935" y="4797152"/>
            <a:ext cx="923225" cy="11859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28 Rectángulo"/>
          <p:cNvSpPr/>
          <p:nvPr/>
        </p:nvSpPr>
        <p:spPr>
          <a:xfrm>
            <a:off x="251520" y="1110209"/>
            <a:ext cx="8498400" cy="323165"/>
          </a:xfrm>
          <a:prstGeom prst="rect">
            <a:avLst/>
          </a:prstGeom>
        </p:spPr>
        <p:txBody>
          <a:bodyPr wrap="square">
            <a:spAutoFit/>
          </a:bodyPr>
          <a:lstStyle/>
          <a:p>
            <a:pPr algn="ctr"/>
            <a:r>
              <a:rPr lang="es-CO" sz="1500" b="1" dirty="0">
                <a:solidFill>
                  <a:schemeClr val="tx2">
                    <a:lumMod val="50000"/>
                  </a:schemeClr>
                </a:solidFill>
              </a:rPr>
              <a:t>Procedimiento sugerido usando una olla para freidoras abiertas:</a:t>
            </a:r>
          </a:p>
        </p:txBody>
      </p:sp>
      <p:pic>
        <p:nvPicPr>
          <p:cNvPr id="3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671" y="3041655"/>
            <a:ext cx="3081615" cy="20162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31 Rectángulo"/>
          <p:cNvSpPr/>
          <p:nvPr/>
        </p:nvSpPr>
        <p:spPr>
          <a:xfrm>
            <a:off x="323528" y="1664147"/>
            <a:ext cx="4015902" cy="1200329"/>
          </a:xfrm>
          <a:prstGeom prst="rect">
            <a:avLst/>
          </a:prstGeom>
          <a:noFill/>
        </p:spPr>
        <p:txBody>
          <a:bodyPr wrap="square" rtlCol="0">
            <a:spAutoFit/>
          </a:bodyPr>
          <a:lstStyle/>
          <a:p>
            <a:pPr marL="228600" indent="-228600" algn="just">
              <a:lnSpc>
                <a:spcPct val="150000"/>
              </a:lnSpc>
            </a:pPr>
            <a:r>
              <a:rPr lang="es-CO" sz="1200" dirty="0">
                <a:solidFill>
                  <a:schemeClr val="tx2">
                    <a:lumMod val="50000"/>
                  </a:schemeClr>
                </a:solidFill>
              </a:rPr>
              <a:t>⑨ Luego de vaciar el aceite a la freidora, caliéntelo y realice nivelación con aceite virgen hasta donde indique el nivel del volumen de la freidora, para renovar sus propiedades de fritura. </a:t>
            </a:r>
          </a:p>
        </p:txBody>
      </p:sp>
      <p:pic>
        <p:nvPicPr>
          <p:cNvPr id="12" name="Imagen 11">
            <a:extLst>
              <a:ext uri="{FF2B5EF4-FFF2-40B4-BE49-F238E27FC236}">
                <a16:creationId xmlns:a16="http://schemas.microsoft.com/office/drawing/2014/main" id="{2FC73583-1792-70CD-AEC2-230D88472D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auto">
          <a:xfrm>
            <a:off x="7664480" y="-13002"/>
            <a:ext cx="1476672" cy="1052985"/>
          </a:xfrm>
          <a:prstGeom prst="rect">
            <a:avLst/>
          </a:prstGeom>
          <a:ln>
            <a:noFill/>
          </a:ln>
          <a:effectLst>
            <a:softEdge rad="112500"/>
          </a:effectLst>
        </p:spPr>
      </p:pic>
    </p:spTree>
    <p:extLst>
      <p:ext uri="{BB962C8B-B14F-4D97-AF65-F5344CB8AC3E}">
        <p14:creationId xmlns:p14="http://schemas.microsoft.com/office/powerpoint/2010/main" val="2957445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57877" y="1268760"/>
            <a:ext cx="8286808" cy="5370701"/>
          </a:xfrm>
          <a:prstGeom prst="rect">
            <a:avLst/>
          </a:prstGeom>
          <a:noFill/>
        </p:spPr>
        <p:txBody>
          <a:bodyPr wrap="square" rtlCol="0">
            <a:spAutoFit/>
          </a:bodyPr>
          <a:lstStyle/>
          <a:p>
            <a:pPr algn="ctr"/>
            <a:r>
              <a:rPr lang="es-ES_tradnl" sz="1400" b="1" dirty="0">
                <a:solidFill>
                  <a:schemeClr val="tx2">
                    <a:lumMod val="50000"/>
                  </a:schemeClr>
                </a:solidFill>
              </a:rPr>
              <a:t>OBSERVACIONES IMPORTANTES SOBRE EL COLOR DEL ACEITE TRATADO CON MAGNESOL® XL:</a:t>
            </a:r>
          </a:p>
          <a:p>
            <a:pPr algn="ctr"/>
            <a:endParaRPr lang="es-ES_tradnl" sz="1400" b="1" dirty="0"/>
          </a:p>
          <a:p>
            <a:pPr algn="just">
              <a:lnSpc>
                <a:spcPct val="150000"/>
              </a:lnSpc>
            </a:pPr>
            <a:r>
              <a:rPr lang="es-ES_tradnl" sz="1400" dirty="0">
                <a:solidFill>
                  <a:schemeClr val="tx2">
                    <a:lumMod val="50000"/>
                  </a:schemeClr>
                </a:solidFill>
              </a:rPr>
              <a:t>El color de los aceites de frituras se va degradando con el tiempo que permanezca en uso. Es importante evidenciar esta variación en la tonalidad de los aceites purificados, ya que es diferente a la alteración de color en un aceite que no se le aplica el Magnesol® XL; por consiguiente, si los aceites no son tratados con el Magnesol® XL, estos presentarán una degradación acelerada, pasando drásticamente de un color amarillo claro a un café oscuro, además de ser notable la rápida descomposición por las impurezas que no se retiran por el decantado tradicional a través de un colador, papel o tela filtrante, para filtrar partículas pequeñas; también degradan el aceite la humedad, oxidación, ácidos grasos libres y otras formaciones de compuestos polares que alteran el color, olor y sabor, de tal modo que el uso diario del Magnesol® XL,  permite obtener una tonalidad más estable, transparente y brillante en los aceite purificados, conservando por más tiempo sus propiedades de fritura.</a:t>
            </a:r>
          </a:p>
          <a:p>
            <a:pPr algn="just">
              <a:lnSpc>
                <a:spcPct val="150000"/>
              </a:lnSpc>
            </a:pPr>
            <a:endParaRPr lang="es-ES_tradnl" sz="1400" dirty="0">
              <a:solidFill>
                <a:schemeClr val="tx2">
                  <a:lumMod val="50000"/>
                </a:schemeClr>
              </a:solidFill>
            </a:endParaRPr>
          </a:p>
          <a:p>
            <a:pPr algn="just">
              <a:lnSpc>
                <a:spcPct val="150000"/>
              </a:lnSpc>
            </a:pPr>
            <a:r>
              <a:rPr lang="es-ES_tradnl" sz="1400" dirty="0">
                <a:solidFill>
                  <a:schemeClr val="tx2">
                    <a:lumMod val="50000"/>
                  </a:schemeClr>
                </a:solidFill>
              </a:rPr>
              <a:t>Por lo tanto, un aceite tratado solo será retirado de la operación de frituras cuando se comprometa la calidad del alimento o cuando los análisis técnicos en Laboratorio, indiquen una degradación inaceptable en la oleína, más no debe ser descartado por el tono cobrizo que va adquiriendo, ya que esta tonalidad, no se le confiere al producto frito por tratarse de un aceite purificado, maleable y con propiedades de fritura estables.</a:t>
            </a:r>
          </a:p>
        </p:txBody>
      </p:sp>
      <p:pic>
        <p:nvPicPr>
          <p:cNvPr id="5" name="Imagen 4">
            <a:extLst>
              <a:ext uri="{FF2B5EF4-FFF2-40B4-BE49-F238E27FC236}">
                <a16:creationId xmlns:a16="http://schemas.microsoft.com/office/drawing/2014/main" id="{2FC73583-1792-70CD-AEC2-230D88472D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7664480" y="-13002"/>
            <a:ext cx="1476672" cy="1052985"/>
          </a:xfrm>
          <a:prstGeom prst="rect">
            <a:avLst/>
          </a:prstGeom>
          <a:ln>
            <a:noFill/>
          </a:ln>
          <a:effectLst>
            <a:softEdge rad="112500"/>
          </a:effectLst>
        </p:spPr>
      </p:pic>
    </p:spTree>
    <p:extLst>
      <p:ext uri="{BB962C8B-B14F-4D97-AF65-F5344CB8AC3E}">
        <p14:creationId xmlns:p14="http://schemas.microsoft.com/office/powerpoint/2010/main" val="3578118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3473603033"/>
              </p:ext>
            </p:extLst>
          </p:nvPr>
        </p:nvGraphicFramePr>
        <p:xfrm>
          <a:off x="457200" y="1005999"/>
          <a:ext cx="8345602" cy="5657438"/>
        </p:xfrm>
        <a:graphic>
          <a:graphicData uri="http://schemas.openxmlformats.org/drawingml/2006/table">
            <a:tbl>
              <a:tblPr firstRow="1" firstCol="1" bandRow="1">
                <a:tableStyleId>{1E171933-4619-4E11-9A3F-F7608DF75F80}</a:tableStyleId>
              </a:tblPr>
              <a:tblGrid>
                <a:gridCol w="3034680">
                  <a:extLst>
                    <a:ext uri="{9D8B030D-6E8A-4147-A177-3AD203B41FA5}">
                      <a16:colId xmlns:a16="http://schemas.microsoft.com/office/drawing/2014/main" val="20000"/>
                    </a:ext>
                  </a:extLst>
                </a:gridCol>
                <a:gridCol w="2304256">
                  <a:extLst>
                    <a:ext uri="{9D8B030D-6E8A-4147-A177-3AD203B41FA5}">
                      <a16:colId xmlns:a16="http://schemas.microsoft.com/office/drawing/2014/main" val="20001"/>
                    </a:ext>
                  </a:extLst>
                </a:gridCol>
                <a:gridCol w="3006666">
                  <a:extLst>
                    <a:ext uri="{9D8B030D-6E8A-4147-A177-3AD203B41FA5}">
                      <a16:colId xmlns:a16="http://schemas.microsoft.com/office/drawing/2014/main" val="20002"/>
                    </a:ext>
                  </a:extLst>
                </a:gridCol>
              </a:tblGrid>
              <a:tr h="406777">
                <a:tc gridSpan="3">
                  <a:txBody>
                    <a:bodyPr/>
                    <a:lstStyle/>
                    <a:p>
                      <a:pPr algn="ctr">
                        <a:spcAft>
                          <a:spcPts val="0"/>
                        </a:spcAft>
                      </a:pPr>
                      <a:r>
                        <a:rPr lang="es-CO" sz="1600" dirty="0">
                          <a:effectLst/>
                        </a:rPr>
                        <a:t>BUENAS PRÁCTICAS PARA TENER EN CUENTA EN LA OPERACIÓN DE FRITURAS</a:t>
                      </a:r>
                      <a:endParaRPr lang="es-CO" sz="1600" b="1" dirty="0">
                        <a:solidFill>
                          <a:schemeClr val="tx2">
                            <a:lumMod val="50000"/>
                          </a:schemeClr>
                        </a:solidFill>
                        <a:effectLst/>
                        <a:latin typeface="Calibri" pitchFamily="34" charset="0"/>
                        <a:ea typeface="Calibri"/>
                        <a:cs typeface="Calibri" pitchFamily="34" charset="0"/>
                      </a:endParaRPr>
                    </a:p>
                  </a:txBody>
                  <a:tcPr marL="32667" marR="32667" marT="0" marB="0" anchor="ct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0"/>
                  </a:ext>
                </a:extLst>
              </a:tr>
              <a:tr h="1800200">
                <a:tc>
                  <a:txBody>
                    <a:bodyPr/>
                    <a:lstStyle/>
                    <a:p>
                      <a:pPr marL="171450" indent="-171450" algn="just">
                        <a:lnSpc>
                          <a:spcPct val="115000"/>
                        </a:lnSpc>
                        <a:spcAft>
                          <a:spcPts val="1000"/>
                        </a:spcAft>
                        <a:buFont typeface="Wingdings" pitchFamily="2" charset="2"/>
                        <a:buChar char="§"/>
                      </a:pPr>
                      <a:r>
                        <a:rPr lang="es-CO" sz="1200" dirty="0">
                          <a:effectLst/>
                        </a:rPr>
                        <a:t>El aceite debe purificarse inmediatamente cese la operación de frituras, para evitar que durante su reposo de un día para otro, sufra el deterioro producido por las impurezas sólidas que se quedan descomponiéndose (carbonizándose) con la temperatura.</a:t>
                      </a:r>
                      <a:endParaRPr lang="es-CO" sz="1200" b="0" dirty="0">
                        <a:solidFill>
                          <a:schemeClr val="tx2">
                            <a:lumMod val="50000"/>
                          </a:schemeClr>
                        </a:solidFill>
                        <a:effectLst/>
                        <a:latin typeface="Calibri" pitchFamily="34" charset="0"/>
                        <a:ea typeface="Calibri"/>
                        <a:cs typeface="Calibri" pitchFamily="34" charset="0"/>
                      </a:endParaRPr>
                    </a:p>
                  </a:txBody>
                  <a:tcPr marL="32667" marR="32667" marT="0" marB="0" anchor="ctr"/>
                </a:tc>
                <a:tc>
                  <a:txBody>
                    <a:bodyPr/>
                    <a:lstStyle/>
                    <a:p>
                      <a:pPr marL="171450" indent="-171450" algn="just">
                        <a:lnSpc>
                          <a:spcPct val="115000"/>
                        </a:lnSpc>
                        <a:spcAft>
                          <a:spcPts val="1000"/>
                        </a:spcAft>
                        <a:buFont typeface="Wingdings" pitchFamily="2" charset="2"/>
                        <a:buChar char="§"/>
                      </a:pPr>
                      <a:r>
                        <a:rPr lang="es-CO" sz="1200" dirty="0">
                          <a:effectLst/>
                        </a:rPr>
                        <a:t>Para aceites con un alto índice de frituras, es recomendable dosificar el Magnesol® XL a la escala mayor que le precede, porque el deterioro por su uso excesivo es demasiado y esta práctica contribuirá con su conservación.</a:t>
                      </a:r>
                      <a:endParaRPr lang="es-CO" sz="1200" b="0" dirty="0">
                        <a:solidFill>
                          <a:schemeClr val="tx2">
                            <a:lumMod val="50000"/>
                          </a:schemeClr>
                        </a:solidFill>
                        <a:effectLst/>
                        <a:latin typeface="Calibri" pitchFamily="34" charset="0"/>
                        <a:ea typeface="Calibri"/>
                        <a:cs typeface="Calibri" pitchFamily="34" charset="0"/>
                      </a:endParaRPr>
                    </a:p>
                  </a:txBody>
                  <a:tcPr marL="32667" marR="32667" marT="0" marB="0" anchor="ctr"/>
                </a:tc>
                <a:tc>
                  <a:txBody>
                    <a:bodyPr/>
                    <a:lstStyle/>
                    <a:p>
                      <a:pPr marL="171450" indent="-171450" algn="just">
                        <a:lnSpc>
                          <a:spcPct val="115000"/>
                        </a:lnSpc>
                        <a:spcAft>
                          <a:spcPts val="1000"/>
                        </a:spcAft>
                        <a:buFont typeface="Wingdings" pitchFamily="2" charset="2"/>
                        <a:buChar char="§"/>
                      </a:pPr>
                      <a:r>
                        <a:rPr lang="es-CO" sz="1200" dirty="0">
                          <a:effectLst/>
                        </a:rPr>
                        <a:t>Luego de que el aceite se haya purificado, adicione aceite virgen para nivelar el volumen en la freidora, logrando así recuperar propiedades de fritura y permitiendo la apropiada cocción de los próximos alimentos.</a:t>
                      </a:r>
                      <a:endParaRPr lang="es-CO" sz="1200" b="0" dirty="0">
                        <a:solidFill>
                          <a:schemeClr val="tx2">
                            <a:lumMod val="50000"/>
                          </a:schemeClr>
                        </a:solidFill>
                        <a:effectLst/>
                        <a:latin typeface="Calibri" pitchFamily="34" charset="0"/>
                        <a:ea typeface="Calibri"/>
                        <a:cs typeface="Calibri" pitchFamily="34" charset="0"/>
                      </a:endParaRPr>
                    </a:p>
                  </a:txBody>
                  <a:tcPr marL="32667" marR="32667" marT="0" marB="0" anchor="ctr"/>
                </a:tc>
                <a:extLst>
                  <a:ext uri="{0D108BD9-81ED-4DB2-BD59-A6C34878D82A}">
                    <a16:rowId xmlns:a16="http://schemas.microsoft.com/office/drawing/2014/main" val="10001"/>
                  </a:ext>
                </a:extLst>
              </a:tr>
              <a:tr h="2075133">
                <a:tc>
                  <a:txBody>
                    <a:bodyPr/>
                    <a:lstStyle/>
                    <a:p>
                      <a:pPr marL="171450" indent="-171450" algn="just">
                        <a:lnSpc>
                          <a:spcPct val="115000"/>
                        </a:lnSpc>
                        <a:spcAft>
                          <a:spcPts val="1000"/>
                        </a:spcAft>
                        <a:buFont typeface="Wingdings" pitchFamily="2" charset="2"/>
                        <a:buChar char="§"/>
                      </a:pPr>
                      <a:r>
                        <a:rPr lang="es-CO" sz="1200" dirty="0">
                          <a:effectLst/>
                        </a:rPr>
                        <a:t>En cuanto a la temperatura, en el momento en que la producción de frituras cese y el uso de la oleína sea intermitente, se debe reducir la temperatura del termóstato, dejando solo el piloto encendido para que el aceite conserve calor sin necesidad de quemarse, o en un caso drástico, sin que llegue a arder, porque el aceite cuando pierde su Punto de Humo, se convierte en combustible.</a:t>
                      </a:r>
                      <a:endParaRPr lang="es-CO" sz="1200" b="0" dirty="0">
                        <a:solidFill>
                          <a:schemeClr val="tx2">
                            <a:lumMod val="50000"/>
                          </a:schemeClr>
                        </a:solidFill>
                        <a:effectLst/>
                        <a:latin typeface="Calibri" pitchFamily="34" charset="0"/>
                        <a:ea typeface="Calibri"/>
                        <a:cs typeface="Calibri" pitchFamily="34" charset="0"/>
                      </a:endParaRPr>
                    </a:p>
                  </a:txBody>
                  <a:tcPr marL="32667" marR="32667" marT="0" marB="0" anchor="ctr"/>
                </a:tc>
                <a:tc>
                  <a:txBody>
                    <a:bodyPr/>
                    <a:lstStyle/>
                    <a:p>
                      <a:pPr marL="171450" indent="-171450" algn="just">
                        <a:lnSpc>
                          <a:spcPct val="115000"/>
                        </a:lnSpc>
                        <a:spcAft>
                          <a:spcPts val="1000"/>
                        </a:spcAft>
                        <a:buFont typeface="Wingdings" pitchFamily="2" charset="2"/>
                        <a:buChar char="§"/>
                      </a:pPr>
                      <a:r>
                        <a:rPr lang="es-CO" sz="1200" dirty="0">
                          <a:effectLst/>
                        </a:rPr>
                        <a:t>Otra forma de contribuir a la preservación del aceite, es retirando constantemente los sólidos, migajas o material particulado que se desprenden de la fritura para evitar que se carbonicen y en consecuencia degraden el aceite, afectando su calidad y la del alimento.</a:t>
                      </a:r>
                      <a:endParaRPr lang="es-CO" sz="1200" b="0" dirty="0">
                        <a:solidFill>
                          <a:schemeClr val="tx2">
                            <a:lumMod val="50000"/>
                          </a:schemeClr>
                        </a:solidFill>
                        <a:effectLst/>
                        <a:latin typeface="Calibri" pitchFamily="34" charset="0"/>
                        <a:ea typeface="Calibri"/>
                        <a:cs typeface="Calibri" pitchFamily="34" charset="0"/>
                      </a:endParaRPr>
                    </a:p>
                  </a:txBody>
                  <a:tcPr marL="32667" marR="32667" marT="0" marB="0" anchor="ctr"/>
                </a:tc>
                <a:tc>
                  <a:txBody>
                    <a:bodyPr/>
                    <a:lstStyle/>
                    <a:p>
                      <a:pPr marL="171450" indent="-171450" algn="just">
                        <a:lnSpc>
                          <a:spcPct val="115000"/>
                        </a:lnSpc>
                        <a:spcAft>
                          <a:spcPts val="1000"/>
                        </a:spcAft>
                        <a:buFont typeface="Wingdings" pitchFamily="2" charset="2"/>
                        <a:buChar char="§"/>
                      </a:pPr>
                      <a:r>
                        <a:rPr lang="es-CO" sz="1200" dirty="0">
                          <a:effectLst/>
                        </a:rPr>
                        <a:t>Tan pronto la fritura se retira de la freidora dentro de la canastilla, solo debe dejarse destilando encima de la freidora menos de treinta segundos, para evitar que los vapores de la freidora los reciba directamente el alimento recién preparado, lo que produciría una absorción de humedad y ablandamiento de la textura, es decir, el alimento </a:t>
                      </a:r>
                      <a:r>
                        <a:rPr lang="es-CO" sz="1200" baseline="0" dirty="0">
                          <a:effectLst/>
                        </a:rPr>
                        <a:t>estaría </a:t>
                      </a:r>
                      <a:r>
                        <a:rPr lang="es-CO" sz="1200" dirty="0">
                          <a:effectLst/>
                        </a:rPr>
                        <a:t>absorbiendo los vapores de la freidora.</a:t>
                      </a:r>
                      <a:endParaRPr lang="es-CO" sz="1200" b="0" dirty="0">
                        <a:solidFill>
                          <a:schemeClr val="tx2">
                            <a:lumMod val="50000"/>
                          </a:schemeClr>
                        </a:solidFill>
                        <a:effectLst/>
                        <a:latin typeface="Calibri" pitchFamily="34" charset="0"/>
                        <a:ea typeface="Calibri"/>
                        <a:cs typeface="Calibri" pitchFamily="34" charset="0"/>
                      </a:endParaRPr>
                    </a:p>
                  </a:txBody>
                  <a:tcPr marL="32667" marR="32667" marT="0" marB="0" anchor="ctr"/>
                </a:tc>
                <a:extLst>
                  <a:ext uri="{0D108BD9-81ED-4DB2-BD59-A6C34878D82A}">
                    <a16:rowId xmlns:a16="http://schemas.microsoft.com/office/drawing/2014/main" val="10002"/>
                  </a:ext>
                </a:extLst>
              </a:tr>
              <a:tr h="1359914">
                <a:tc gridSpan="3">
                  <a:txBody>
                    <a:bodyPr/>
                    <a:lstStyle/>
                    <a:p>
                      <a:pPr marL="171450" indent="-171450" algn="just">
                        <a:lnSpc>
                          <a:spcPct val="115000"/>
                        </a:lnSpc>
                        <a:spcAft>
                          <a:spcPts val="1000"/>
                        </a:spcAft>
                        <a:buFont typeface="Wingdings" pitchFamily="2" charset="2"/>
                        <a:buChar char="§"/>
                      </a:pPr>
                      <a:r>
                        <a:rPr lang="es-CO" sz="1200" dirty="0">
                          <a:effectLst/>
                        </a:rPr>
                        <a:t>Los alimentos congelados, solo se</a:t>
                      </a:r>
                      <a:r>
                        <a:rPr lang="es-CO" sz="1200" baseline="0" dirty="0">
                          <a:effectLst/>
                        </a:rPr>
                        <a:t> deben retirar </a:t>
                      </a:r>
                      <a:r>
                        <a:rPr lang="es-CO" sz="1200" dirty="0">
                          <a:effectLst/>
                        </a:rPr>
                        <a:t>del frigorífico, cuando vayan a depositarse directamente en la freidora, porque el aceite está fabricado para resistir ese choque térmico. Si el alimento congelado se deja por un tiempo por fuera de la nevera, éste se descongela humedeciendo y ablandando el alimento, lo que agregará más deterioro a la oleína por el aporte de agua en el aceite. Por otra parte, inevitablemente cambiará la textura del alimento, su eficiente cocción, sellado y caramelizado, reduciéndole totalmente su calidad, valor proteínico y alimenticio, generando el rechazo del consumidor.</a:t>
                      </a:r>
                      <a:endParaRPr lang="es-CO" sz="1200" b="0" dirty="0">
                        <a:solidFill>
                          <a:schemeClr val="tx2">
                            <a:lumMod val="50000"/>
                          </a:schemeClr>
                        </a:solidFill>
                        <a:effectLst/>
                        <a:latin typeface="Calibri" pitchFamily="34" charset="0"/>
                        <a:ea typeface="Calibri"/>
                        <a:cs typeface="Calibri" pitchFamily="34" charset="0"/>
                      </a:endParaRPr>
                    </a:p>
                  </a:txBody>
                  <a:tcPr marL="32667" marR="32667" marT="0" marB="0" anchor="ct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0003"/>
                  </a:ext>
                </a:extLst>
              </a:tr>
            </a:tbl>
          </a:graphicData>
        </a:graphic>
      </p:graphicFrame>
      <p:pic>
        <p:nvPicPr>
          <p:cNvPr id="4" name="Imagen 3">
            <a:extLst>
              <a:ext uri="{FF2B5EF4-FFF2-40B4-BE49-F238E27FC236}">
                <a16:creationId xmlns:a16="http://schemas.microsoft.com/office/drawing/2014/main" id="{2FC73583-1792-70CD-AEC2-230D88472D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7664480" y="-13002"/>
            <a:ext cx="1476672" cy="1052985"/>
          </a:xfrm>
          <a:prstGeom prst="rect">
            <a:avLst/>
          </a:prstGeom>
          <a:ln>
            <a:noFill/>
          </a:ln>
          <a:effectLst>
            <a:softEdge rad="112500"/>
          </a:effectLst>
        </p:spPr>
      </p:pic>
    </p:spTree>
    <p:extLst>
      <p:ext uri="{BB962C8B-B14F-4D97-AF65-F5344CB8AC3E}">
        <p14:creationId xmlns:p14="http://schemas.microsoft.com/office/powerpoint/2010/main" val="3258419223"/>
      </p:ext>
    </p:extLst>
  </p:cSld>
  <p:clrMapOvr>
    <a:masterClrMapping/>
  </p:clrMapOvr>
</p:sld>
</file>

<file path=ppt/theme/theme1.xml><?xml version="1.0" encoding="utf-8"?>
<a:theme xmlns:a="http://schemas.openxmlformats.org/drawingml/2006/main" name="Gota">
  <a:themeElements>
    <a:clrScheme name="Gota">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Gota">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ota">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TM04033925[[fn=Gota]]</Template>
  <TotalTime>3199</TotalTime>
  <Words>1380</Words>
  <Application>Microsoft Office PowerPoint</Application>
  <PresentationFormat>Presentación en pantalla (4:3)</PresentationFormat>
  <Paragraphs>53</Paragraphs>
  <Slides>8</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8</vt:i4>
      </vt:variant>
    </vt:vector>
  </HeadingPairs>
  <TitlesOfParts>
    <vt:vector size="13" baseType="lpstr">
      <vt:lpstr>Arial</vt:lpstr>
      <vt:lpstr>Calibri</vt:lpstr>
      <vt:lpstr>Tw Cen MT</vt:lpstr>
      <vt:lpstr>Wingdings</vt:lpstr>
      <vt:lpstr>Gota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jonathant</dc:creator>
  <cp:lastModifiedBy>Deiby</cp:lastModifiedBy>
  <cp:revision>204</cp:revision>
  <cp:lastPrinted>2022-10-25T22:21:18Z</cp:lastPrinted>
  <dcterms:created xsi:type="dcterms:W3CDTF">2015-09-11T16:31:44Z</dcterms:created>
  <dcterms:modified xsi:type="dcterms:W3CDTF">2024-03-18T15:05:16Z</dcterms:modified>
</cp:coreProperties>
</file>